
<file path=[Content_Types].xml><?xml version="1.0" encoding="utf-8"?>
<Types xmlns="http://schemas.openxmlformats.org/package/2006/content-types">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Lst>
  <p:notesMasterIdLst>
    <p:notesMasterId r:id="rId13"/>
  </p:notesMasterIdLst>
  <p:sldIdLst>
    <p:sldId id="256" r:id="rId12"/>
  </p:sldIdLst>
  <p:sldSz cx="32399288" cy="43200638"/>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7" d="100"/>
          <a:sy n="47" d="100"/>
        </p:scale>
        <p:origin x="-1638" y="-6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Master" Target="slideMasters/slideMaster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pPr algn="ctr"/>
            <a:r>
              <a:rPr lang="es-MX" sz="4400" b="0" strike="noStrike" spc="-1">
                <a:solidFill>
                  <a:srgbClr val="000000"/>
                </a:solidFill>
                <a:latin typeface="Arial"/>
              </a:rPr>
              <a:t>Pulse para desplazar la diapositiva</a:t>
            </a:r>
          </a:p>
        </p:txBody>
      </p:sp>
      <p:sp>
        <p:nvSpPr>
          <p:cNvPr id="5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s-MX" sz="2000" b="0" strike="noStrike" spc="-1">
                <a:solidFill>
                  <a:srgbClr val="000000"/>
                </a:solidFill>
                <a:latin typeface="Arial"/>
              </a:rPr>
              <a:t>Pulse para editar el formato de las notas</a:t>
            </a:r>
          </a:p>
        </p:txBody>
      </p:sp>
      <p:sp>
        <p:nvSpPr>
          <p:cNvPr id="5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s-MX" sz="1400" b="0" strike="noStrike" spc="-1">
                <a:solidFill>
                  <a:srgbClr val="000000"/>
                </a:solidFill>
                <a:latin typeface="Times New Roman"/>
              </a:rPr>
              <a:t>&lt;cabecera&gt;</a:t>
            </a:r>
          </a:p>
        </p:txBody>
      </p:sp>
      <p:sp>
        <p:nvSpPr>
          <p:cNvPr id="52" name="PlaceHolder 4"/>
          <p:cNvSpPr>
            <a:spLocks noGrp="1"/>
          </p:cNvSpPr>
          <p:nvPr>
            <p:ph type="dt" idx="34"/>
          </p:nvPr>
        </p:nvSpPr>
        <p:spPr>
          <a:xfrm>
            <a:off x="4399200" y="0"/>
            <a:ext cx="3372840" cy="502560"/>
          </a:xfrm>
          <a:prstGeom prst="rect">
            <a:avLst/>
          </a:prstGeom>
          <a:noFill/>
          <a:ln w="0">
            <a:noFill/>
          </a:ln>
        </p:spPr>
        <p:txBody>
          <a:bodyPr lIns="0" tIns="0" rIns="0" bIns="0" anchor="t">
            <a:noAutofit/>
          </a:bodyPr>
          <a:lstStyle>
            <a:lvl1pPr indent="0" algn="r">
              <a:buNone/>
              <a:defRPr lang="es-MX" sz="1400" b="0" strike="noStrike" spc="-1">
                <a:solidFill>
                  <a:srgbClr val="000000"/>
                </a:solidFill>
                <a:latin typeface="Times New Roman"/>
              </a:defRPr>
            </a:lvl1pPr>
          </a:lstStyle>
          <a:p>
            <a:pPr indent="0" algn="r">
              <a:buNone/>
            </a:pPr>
            <a:r>
              <a:rPr lang="es-MX" sz="1400" b="0" strike="noStrike" spc="-1">
                <a:solidFill>
                  <a:srgbClr val="000000"/>
                </a:solidFill>
                <a:latin typeface="Times New Roman"/>
              </a:rPr>
              <a:t>&lt;fecha/hora&gt;</a:t>
            </a:r>
          </a:p>
        </p:txBody>
      </p:sp>
      <p:sp>
        <p:nvSpPr>
          <p:cNvPr id="53" name="PlaceHolder 5"/>
          <p:cNvSpPr>
            <a:spLocks noGrp="1"/>
          </p:cNvSpPr>
          <p:nvPr>
            <p:ph type="ftr" idx="35"/>
          </p:nvPr>
        </p:nvSpPr>
        <p:spPr>
          <a:xfrm>
            <a:off x="0" y="9555480"/>
            <a:ext cx="3372840" cy="502560"/>
          </a:xfrm>
          <a:prstGeom prst="rect">
            <a:avLst/>
          </a:prstGeom>
          <a:noFill/>
          <a:ln w="0">
            <a:noFill/>
          </a:ln>
        </p:spPr>
        <p:txBody>
          <a:bodyPr lIns="0" tIns="0" rIns="0" bIns="0" anchor="b">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&lt;pie de página&gt;</a:t>
            </a:r>
          </a:p>
        </p:txBody>
      </p:sp>
      <p:sp>
        <p:nvSpPr>
          <p:cNvPr id="54" name="PlaceHolder 6"/>
          <p:cNvSpPr>
            <a:spLocks noGrp="1"/>
          </p:cNvSpPr>
          <p:nvPr>
            <p:ph type="sldNum" idx="36"/>
          </p:nvPr>
        </p:nvSpPr>
        <p:spPr>
          <a:xfrm>
            <a:off x="4399200" y="9555480"/>
            <a:ext cx="3372840" cy="502560"/>
          </a:xfrm>
          <a:prstGeom prst="rect">
            <a:avLst/>
          </a:prstGeom>
          <a:noFill/>
          <a:ln w="0">
            <a:noFill/>
          </a:ln>
        </p:spPr>
        <p:txBody>
          <a:bodyPr lIns="0" tIns="0" rIns="0" bIns="0" anchor="b">
            <a:noAutofit/>
          </a:bodyPr>
          <a:lstStyle>
            <a:lvl1pPr indent="0" algn="r">
              <a:buNone/>
              <a:defRPr lang="es-MX" sz="1400" b="0" strike="noStrike" spc="-1">
                <a:solidFill>
                  <a:srgbClr val="000000"/>
                </a:solidFill>
                <a:latin typeface="Times New Roman"/>
              </a:defRPr>
            </a:lvl1pPr>
          </a:lstStyle>
          <a:p>
            <a:pPr indent="0" algn="r">
              <a:buNone/>
            </a:pPr>
            <a:fld id="{1C635A89-8C00-4A0F-B736-5569BA54B33B}" type="slidenum">
              <a:rPr lang="es-MX" sz="1400" b="0" strike="noStrike" spc="-1">
                <a:solidFill>
                  <a:srgbClr val="000000"/>
                </a:solidFill>
                <a:latin typeface="Times New Roman"/>
              </a:rPr>
              <a:t>‹#›</a:t>
            </a:fld>
            <a:endParaRPr lang="es-MX"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noRot="1" noChangeAspect="1"/>
          </p:cNvSpPr>
          <p:nvPr>
            <p:ph type="sldImg"/>
          </p:nvPr>
        </p:nvSpPr>
        <p:spPr>
          <a:xfrm>
            <a:off x="2271713" y="1143000"/>
            <a:ext cx="2312987" cy="3086100"/>
          </a:xfrm>
          <a:prstGeom prst="rect">
            <a:avLst/>
          </a:prstGeom>
          <a:ln w="0">
            <a:noFill/>
          </a:ln>
        </p:spPr>
      </p:sp>
      <p:sp>
        <p:nvSpPr>
          <p:cNvPr id="94" name="PlaceHolder 2"/>
          <p:cNvSpPr>
            <a:spLocks noGrp="1"/>
          </p:cNvSpPr>
          <p:nvPr>
            <p:ph type="body"/>
          </p:nvPr>
        </p:nvSpPr>
        <p:spPr>
          <a:xfrm>
            <a:off x="685800" y="4400640"/>
            <a:ext cx="5485320" cy="3599280"/>
          </a:xfrm>
          <a:prstGeom prst="rect">
            <a:avLst/>
          </a:prstGeom>
          <a:noFill/>
          <a:ln w="0">
            <a:noFill/>
          </a:ln>
        </p:spPr>
        <p:txBody>
          <a:bodyPr lIns="91440" tIns="45720" rIns="91440" bIns="45720" anchor="t">
            <a:noAutofit/>
          </a:bodyPr>
          <a:lstStyle/>
          <a:p>
            <a:pPr marL="216000" indent="0" defTabSz="914400">
              <a:lnSpc>
                <a:spcPct val="100000"/>
              </a:lnSpc>
              <a:buNone/>
              <a:tabLst>
                <a:tab pos="0" algn="l"/>
              </a:tabLst>
            </a:pPr>
            <a:r>
              <a:rPr lang="es-CL" sz="1200" b="0" i="1" strike="noStrike" spc="-1" dirty="0">
                <a:solidFill>
                  <a:schemeClr val="lt1"/>
                </a:solidFill>
                <a:latin typeface="Arial"/>
              </a:rPr>
              <a:t>(*) No hubo gente atendida en Regiones de Ñuble y de Aysén del General Carlos Ibáñez del Campo</a:t>
            </a:r>
          </a:p>
          <a:p>
            <a:pPr marL="216000" indent="0" defTabSz="914400">
              <a:lnSpc>
                <a:spcPct val="100000"/>
              </a:lnSpc>
              <a:buNone/>
              <a:tabLst>
                <a:tab pos="0" algn="l"/>
              </a:tabLst>
            </a:pPr>
            <a:r>
              <a:rPr lang="es-CL" sz="1200" b="0" i="0" kern="1200" dirty="0" err="1">
                <a:solidFill>
                  <a:schemeClr val="tx1"/>
                </a:solidFill>
                <a:effectLst/>
                <a:latin typeface="+mn-lt"/>
                <a:ea typeface="+mn-ea"/>
                <a:cs typeface="+mn-cs"/>
              </a:rPr>
              <a:t>include</a:t>
            </a:r>
            <a:r>
              <a:rPr lang="es-CL" sz="1200" b="0" i="0" kern="1200" dirty="0">
                <a:solidFill>
                  <a:schemeClr val="tx1"/>
                </a:solidFill>
                <a:effectLst/>
                <a:latin typeface="+mn-lt"/>
                <a:ea typeface="+mn-ea"/>
                <a:cs typeface="+mn-cs"/>
              </a:rPr>
              <a:t> X10=Región de Los Lagos; XI11=Región de Aysén del General Carlos Ibáñez del Campo; XVI16=Región de Ñuble</a:t>
            </a:r>
            <a:endParaRPr lang="es-MX" sz="1200" b="0" strike="noStrike" spc="-1" dirty="0">
              <a:solidFill>
                <a:srgbClr val="000000"/>
              </a:solidFill>
              <a:latin typeface="Arial"/>
            </a:endParaRPr>
          </a:p>
          <a:p>
            <a:pPr marL="216000" indent="0" defTabSz="914400">
              <a:lnSpc>
                <a:spcPct val="100000"/>
              </a:lnSpc>
              <a:buNone/>
              <a:tabLst>
                <a:tab pos="0" algn="l"/>
              </a:tabLst>
            </a:pPr>
            <a:endParaRPr lang="es-MX" sz="1200" b="0" strike="noStrike" spc="-1" dirty="0">
              <a:solidFill>
                <a:srgbClr val="000000"/>
              </a:solidFill>
              <a:latin typeface="Arial"/>
            </a:endParaRPr>
          </a:p>
        </p:txBody>
      </p:sp>
      <p:sp>
        <p:nvSpPr>
          <p:cNvPr id="95" name="PlaceHolder 3"/>
          <p:cNvSpPr>
            <a:spLocks noGrp="1"/>
          </p:cNvSpPr>
          <p:nvPr>
            <p:ph type="sldNum" idx="37"/>
          </p:nvPr>
        </p:nvSpPr>
        <p:spPr>
          <a:xfrm>
            <a:off x="3884760" y="8685360"/>
            <a:ext cx="2970720" cy="45756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es-CL" sz="1200" b="0" strike="noStrike" spc="-1">
                <a:solidFill>
                  <a:srgbClr val="000000"/>
                </a:solidFill>
                <a:latin typeface="Times New Roman"/>
                <a:ea typeface="+mn-ea"/>
              </a:defRPr>
            </a:lvl1pPr>
          </a:lstStyle>
          <a:p>
            <a:pPr indent="0" algn="r" defTabSz="914400">
              <a:lnSpc>
                <a:spcPct val="100000"/>
              </a:lnSpc>
              <a:buNone/>
              <a:tabLst>
                <a:tab pos="0" algn="l"/>
              </a:tabLst>
            </a:pPr>
            <a:fld id="{EB2EDEC1-517E-4782-BA0B-48C819019FAE}" type="slidenum">
              <a:rPr lang="es-CL" sz="1200" b="0" strike="noStrike" spc="-1">
                <a:solidFill>
                  <a:srgbClr val="000000"/>
                </a:solidFill>
                <a:latin typeface="Times New Roman"/>
                <a:ea typeface="+mn-ea"/>
              </a:rPr>
              <a:t>1</a:t>
            </a:fld>
            <a:endParaRPr lang="es-MX"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5" name="PlaceHolder 1"/>
          <p:cNvSpPr>
            <a:spLocks noGrp="1"/>
          </p:cNvSpPr>
          <p:nvPr>
            <p:ph type="title"/>
          </p:nvPr>
        </p:nvSpPr>
        <p:spPr>
          <a:xfrm>
            <a:off x="2430000" y="7070040"/>
            <a:ext cx="27538200" cy="15039000"/>
          </a:xfrm>
          <a:prstGeom prst="rect">
            <a:avLst/>
          </a:prstGeom>
          <a:noFill/>
          <a:ln w="0">
            <a:noFill/>
          </a:ln>
        </p:spPr>
        <p:txBody>
          <a:bodyPr lIns="0" tIns="0" rIns="0" bIns="0" anchor="ctr">
            <a:noAutofit/>
          </a:bodyPr>
          <a:lstStyle/>
          <a:p>
            <a:pPr indent="0" algn="ctr">
              <a:buNone/>
            </a:pPr>
            <a:endParaRPr lang="es-MX" sz="4400" b="0" strike="noStrike" spc="-1">
              <a:solidFill>
                <a:srgbClr val="000000"/>
              </a:solidFill>
              <a:latin typeface="Arial"/>
            </a:endParaRPr>
          </a:p>
        </p:txBody>
      </p:sp>
      <p:sp>
        <p:nvSpPr>
          <p:cNvPr id="6" name="PlaceHolder 2"/>
          <p:cNvSpPr>
            <a:spLocks noGrp="1"/>
          </p:cNvSpPr>
          <p:nvPr>
            <p:ph type="subTitle"/>
          </p:nvPr>
        </p:nvSpPr>
        <p:spPr>
          <a:xfrm>
            <a:off x="1619640" y="10108800"/>
            <a:ext cx="29158920" cy="25056000"/>
          </a:xfrm>
          <a:prstGeom prst="rect">
            <a:avLst/>
          </a:prstGeom>
          <a:noFill/>
          <a:ln w="0">
            <a:noFill/>
          </a:ln>
        </p:spPr>
        <p:txBody>
          <a:bodyPr lIns="0" tIns="0" rIns="0" bIns="0" anchor="ctr">
            <a:noAutofit/>
          </a:bodyPr>
          <a:lstStyle/>
          <a:p>
            <a:pPr indent="0" algn="ctr">
              <a:buNone/>
            </a:pPr>
            <a:endParaRPr lang="es-MX"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6C76BC5E-941F-45D0-800D-BEA476C0A585}"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ido con título">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EACD0D3A-8F0D-4C2D-B2F7-6B7869F9CE05}" type="slidenum">
              <a:t>‹#›</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Imagen con título">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F35974CC-5687-402E-B52B-B27D93B0AFFD}" type="slidenum">
              <a:t>‹#›</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16D2FD51-E7E9-47A4-9B32-07F9A685ECB6}"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0091EFB7-3FD1-41DA-8D33-8AD45CA94EBA}"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8" name="PlaceHolder 1"/>
          <p:cNvSpPr>
            <a:spLocks noGrp="1"/>
          </p:cNvSpPr>
          <p:nvPr>
            <p:ph type="title"/>
          </p:nvPr>
        </p:nvSpPr>
        <p:spPr>
          <a:xfrm>
            <a:off x="2430000" y="7070040"/>
            <a:ext cx="27538200" cy="15039000"/>
          </a:xfrm>
          <a:prstGeom prst="rect">
            <a:avLst/>
          </a:prstGeom>
          <a:noFill/>
          <a:ln w="0">
            <a:noFill/>
          </a:ln>
        </p:spPr>
        <p:txBody>
          <a:bodyPr lIns="0" tIns="0" rIns="0" bIns="0" anchor="ctr">
            <a:noAutofit/>
          </a:bodyPr>
          <a:lstStyle/>
          <a:p>
            <a:pPr indent="0" algn="ctr">
              <a:buNone/>
            </a:pPr>
            <a:endParaRPr lang="es-MX" sz="4400" b="0" strike="noStrike" spc="-1">
              <a:solidFill>
                <a:srgbClr val="000000"/>
              </a:solidFill>
              <a:latin typeface="Arial"/>
            </a:endParaRPr>
          </a:p>
        </p:txBody>
      </p:sp>
      <p:sp>
        <p:nvSpPr>
          <p:cNvPr id="19" name="PlaceHolder 2"/>
          <p:cNvSpPr>
            <a:spLocks noGrp="1"/>
          </p:cNvSpPr>
          <p:nvPr>
            <p:ph/>
          </p:nvPr>
        </p:nvSpPr>
        <p:spPr>
          <a:xfrm>
            <a:off x="1619640" y="10108800"/>
            <a:ext cx="29158920" cy="25056000"/>
          </a:xfrm>
          <a:prstGeom prst="rect">
            <a:avLst/>
          </a:prstGeom>
          <a:noFill/>
          <a:ln w="0">
            <a:noFill/>
          </a:ln>
        </p:spPr>
        <p:txBody>
          <a:bodyPr lIns="0" tIns="0" rIns="0" bIns="0" anchor="t">
            <a:normAutofit/>
          </a:bodyPr>
          <a:lstStyle/>
          <a:p>
            <a:pPr indent="0">
              <a:spcBef>
                <a:spcPts val="1417"/>
              </a:spcBef>
              <a:buNone/>
            </a:pPr>
            <a:endParaRPr lang="es-MX"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19DE236B-8C87-4D82-92CE-C8E505CFBDFC}"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cabezado de sección">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DE800CBD-2922-4B70-9B31-7C46C05DD5CC}" type="slidenum">
              <a:t>‹#›</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9" name="PlaceHolder 1"/>
          <p:cNvSpPr>
            <a:spLocks noGrp="1"/>
          </p:cNvSpPr>
          <p:nvPr>
            <p:ph type="title"/>
          </p:nvPr>
        </p:nvSpPr>
        <p:spPr>
          <a:xfrm>
            <a:off x="2430000" y="7070040"/>
            <a:ext cx="27538200" cy="15039000"/>
          </a:xfrm>
          <a:prstGeom prst="rect">
            <a:avLst/>
          </a:prstGeom>
          <a:noFill/>
          <a:ln w="0">
            <a:noFill/>
          </a:ln>
        </p:spPr>
        <p:txBody>
          <a:bodyPr lIns="0" tIns="0" rIns="0" bIns="0" anchor="ctr">
            <a:noAutofit/>
          </a:bodyPr>
          <a:lstStyle/>
          <a:p>
            <a:pPr indent="0" algn="ctr">
              <a:buNone/>
            </a:pPr>
            <a:endParaRPr lang="es-MX" sz="4400" b="0" strike="noStrike" spc="-1">
              <a:solidFill>
                <a:srgbClr val="000000"/>
              </a:solidFill>
              <a:latin typeface="Arial"/>
            </a:endParaRPr>
          </a:p>
        </p:txBody>
      </p:sp>
      <p:sp>
        <p:nvSpPr>
          <p:cNvPr id="30" name="PlaceHolder 2"/>
          <p:cNvSpPr>
            <a:spLocks noGrp="1"/>
          </p:cNvSpPr>
          <p:nvPr>
            <p:ph/>
          </p:nvPr>
        </p:nvSpPr>
        <p:spPr>
          <a:xfrm>
            <a:off x="1619640" y="10108800"/>
            <a:ext cx="14229360" cy="25056000"/>
          </a:xfrm>
          <a:prstGeom prst="rect">
            <a:avLst/>
          </a:prstGeom>
          <a:noFill/>
          <a:ln w="0">
            <a:noFill/>
          </a:ln>
        </p:spPr>
        <p:txBody>
          <a:bodyPr lIns="0" tIns="0" rIns="0" bIns="0" anchor="t">
            <a:normAutofit/>
          </a:bodyPr>
          <a:lstStyle/>
          <a:p>
            <a:pPr indent="0">
              <a:spcBef>
                <a:spcPts val="1417"/>
              </a:spcBef>
              <a:buNone/>
            </a:pPr>
            <a:endParaRPr lang="es-MX" sz="3200" b="0" strike="noStrike" spc="-1">
              <a:solidFill>
                <a:srgbClr val="000000"/>
              </a:solidFill>
              <a:latin typeface="Arial"/>
            </a:endParaRPr>
          </a:p>
        </p:txBody>
      </p:sp>
      <p:sp>
        <p:nvSpPr>
          <p:cNvPr id="31" name="PlaceHolder 3"/>
          <p:cNvSpPr>
            <a:spLocks noGrp="1"/>
          </p:cNvSpPr>
          <p:nvPr>
            <p:ph/>
          </p:nvPr>
        </p:nvSpPr>
        <p:spPr>
          <a:xfrm>
            <a:off x="16560720" y="10108800"/>
            <a:ext cx="14229360" cy="25056000"/>
          </a:xfrm>
          <a:prstGeom prst="rect">
            <a:avLst/>
          </a:prstGeom>
          <a:noFill/>
          <a:ln w="0">
            <a:noFill/>
          </a:ln>
        </p:spPr>
        <p:txBody>
          <a:bodyPr lIns="0" tIns="0" rIns="0" bIns="0" anchor="t">
            <a:normAutofit/>
          </a:bodyPr>
          <a:lstStyle/>
          <a:p>
            <a:pPr indent="0">
              <a:spcBef>
                <a:spcPts val="1417"/>
              </a:spcBef>
              <a:buNone/>
            </a:pPr>
            <a:endParaRPr lang="es-MX" sz="3200" b="0" strike="noStrike" spc="-1">
              <a:solidFill>
                <a:srgbClr val="000000"/>
              </a:solidFill>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C8CE9425-CA7E-4863-953E-8455B42BE0D3}" type="slidenum">
              <a:t>‹#›</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ació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56F849D9-DE89-464B-A2CA-BDFE80FA7849}" type="slidenum">
              <a:t>‹#›</a:t>
            </a:fld>
            <a:endParaRPr/>
          </a:p>
        </p:txBody>
      </p:sp>
      <p:sp>
        <p:nvSpPr>
          <p:cNvPr id="4" name="PlaceHolder 3"/>
          <p:cNvSpPr>
            <a:spLocks noGrp="1"/>
          </p:cNvSpPr>
          <p:nvPr>
            <p:ph type="dt" idx="2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9" name="PlaceHolder 1"/>
          <p:cNvSpPr>
            <a:spLocks noGrp="1"/>
          </p:cNvSpPr>
          <p:nvPr>
            <p:ph type="title"/>
          </p:nvPr>
        </p:nvSpPr>
        <p:spPr>
          <a:xfrm>
            <a:off x="2430000" y="7070040"/>
            <a:ext cx="27538200" cy="15039000"/>
          </a:xfrm>
          <a:prstGeom prst="rect">
            <a:avLst/>
          </a:prstGeom>
          <a:noFill/>
          <a:ln w="0">
            <a:noFill/>
          </a:ln>
        </p:spPr>
        <p:txBody>
          <a:bodyPr lIns="0" tIns="0" rIns="0" bIns="0" anchor="ctr">
            <a:noAutofit/>
          </a:bodyPr>
          <a:lstStyle/>
          <a:p>
            <a:pPr indent="0" algn="ctr">
              <a:buNone/>
            </a:pPr>
            <a:endParaRPr lang="es-MX" sz="4400" b="0" strike="noStrike" spc="-1">
              <a:solidFill>
                <a:srgbClr val="000000"/>
              </a:solidFill>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4B7C65CE-87BF-49D8-916A-97216D68C0A8}" type="slidenum">
              <a:t>‹#›</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FAD28285-B624-44EB-9A70-F6493C513081}"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430000" y="7070040"/>
            <a:ext cx="27538200" cy="15039000"/>
          </a:xfrm>
          <a:prstGeom prst="rect">
            <a:avLst/>
          </a:prstGeom>
          <a:noFill/>
          <a:ln w="0">
            <a:noFill/>
          </a:ln>
        </p:spPr>
        <p:txBody>
          <a:bodyPr lIns="0" tIns="0" rIns="0" bIns="0" anchor="ctr">
            <a:noAutofit/>
          </a:bodyPr>
          <a:lstStyle/>
          <a:p>
            <a:pPr indent="0">
              <a:buNone/>
            </a:pPr>
            <a:r>
              <a:rPr lang="es-MX" sz="1800" b="0" strike="noStrike" spc="-1">
                <a:solidFill>
                  <a:srgbClr val="000000"/>
                </a:solidFill>
                <a:latin typeface="Arial"/>
              </a:rPr>
              <a:t>Pulse para editar el formato del texto de título</a:t>
            </a:r>
          </a:p>
        </p:txBody>
      </p:sp>
      <p:sp>
        <p:nvSpPr>
          <p:cNvPr id="6" name="PlaceHolder 2"/>
          <p:cNvSpPr>
            <a:spLocks noGrp="1"/>
          </p:cNvSpPr>
          <p:nvPr>
            <p:ph type="ftr" idx="1"/>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2" name="PlaceHolder 3"/>
          <p:cNvSpPr>
            <a:spLocks noGrp="1"/>
          </p:cNvSpPr>
          <p:nvPr>
            <p:ph type="sldNum" idx="2"/>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8D79723B-87E9-4912-8F57-4EBBB2B4F81B}"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3" name="PlaceHolder 4"/>
          <p:cNvSpPr>
            <a:spLocks noGrp="1"/>
          </p:cNvSpPr>
          <p:nvPr>
            <p:ph type="dt" idx="3"/>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
        <p:nvSpPr>
          <p:cNvPr id="4" name="PlaceHolder 5"/>
          <p:cNvSpPr>
            <a:spLocks noGrp="1"/>
          </p:cNvSpPr>
          <p:nvPr>
            <p:ph type="body"/>
          </p:nvPr>
        </p:nvSpPr>
        <p:spPr>
          <a:xfrm>
            <a:off x="1619640" y="10108800"/>
            <a:ext cx="29158920" cy="250560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ftr" idx="28"/>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44" name="PlaceHolder 2"/>
          <p:cNvSpPr>
            <a:spLocks noGrp="1"/>
          </p:cNvSpPr>
          <p:nvPr>
            <p:ph type="sldNum" idx="29"/>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1BD4BB42-F6E5-4932-B0FD-B71D7858B66A}"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45" name="PlaceHolder 3"/>
          <p:cNvSpPr>
            <a:spLocks noGrp="1"/>
          </p:cNvSpPr>
          <p:nvPr>
            <p:ph type="dt" idx="30"/>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PlaceHolder 1"/>
          <p:cNvSpPr>
            <a:spLocks noGrp="1"/>
          </p:cNvSpPr>
          <p:nvPr>
            <p:ph type="ftr" idx="31"/>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47" name="PlaceHolder 2"/>
          <p:cNvSpPr>
            <a:spLocks noGrp="1"/>
          </p:cNvSpPr>
          <p:nvPr>
            <p:ph type="sldNum" idx="32"/>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70A65E56-5D4E-4CDE-9B52-7286CFE5513B}"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48" name="PlaceHolder 3"/>
          <p:cNvSpPr>
            <a:spLocks noGrp="1"/>
          </p:cNvSpPr>
          <p:nvPr>
            <p:ph type="dt" idx="33"/>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8" name="PlaceHolder 2"/>
          <p:cNvSpPr>
            <a:spLocks noGrp="1"/>
          </p:cNvSpPr>
          <p:nvPr>
            <p:ph type="sldNum" idx="5"/>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6EE68336-A176-4A01-B5B6-5D6112C6E823}"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9" name="PlaceHolder 3"/>
          <p:cNvSpPr>
            <a:spLocks noGrp="1"/>
          </p:cNvSpPr>
          <p:nvPr>
            <p:ph type="dt" idx="6"/>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ftr" idx="7"/>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11" name="PlaceHolder 2"/>
          <p:cNvSpPr>
            <a:spLocks noGrp="1"/>
          </p:cNvSpPr>
          <p:nvPr>
            <p:ph type="sldNum" idx="8"/>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34866BA2-2B34-4202-88E1-912A7618635A}"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12" name="PlaceHolder 3"/>
          <p:cNvSpPr>
            <a:spLocks noGrp="1"/>
          </p:cNvSpPr>
          <p:nvPr>
            <p:ph type="dt" idx="9"/>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2430000" y="7070040"/>
            <a:ext cx="27538200" cy="15039000"/>
          </a:xfrm>
          <a:prstGeom prst="rect">
            <a:avLst/>
          </a:prstGeom>
          <a:noFill/>
          <a:ln w="0">
            <a:noFill/>
          </a:ln>
        </p:spPr>
        <p:txBody>
          <a:bodyPr lIns="0" tIns="0" rIns="0" bIns="0" anchor="ctr">
            <a:noAutofit/>
          </a:bodyPr>
          <a:lstStyle/>
          <a:p>
            <a:pPr indent="0">
              <a:buNone/>
            </a:pPr>
            <a:r>
              <a:rPr lang="es-MX" sz="1800" b="0" strike="noStrike" spc="-1">
                <a:solidFill>
                  <a:srgbClr val="000000"/>
                </a:solidFill>
                <a:latin typeface="Arial"/>
              </a:rPr>
              <a:t>Pulse para editar el formato del texto de título</a:t>
            </a:r>
          </a:p>
        </p:txBody>
      </p:sp>
      <p:sp>
        <p:nvSpPr>
          <p:cNvPr id="14" name="PlaceHolder 2"/>
          <p:cNvSpPr>
            <a:spLocks noGrp="1"/>
          </p:cNvSpPr>
          <p:nvPr>
            <p:ph type="body"/>
          </p:nvPr>
        </p:nvSpPr>
        <p:spPr>
          <a:xfrm>
            <a:off x="1619640" y="10108800"/>
            <a:ext cx="29158560" cy="250556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18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MX" sz="18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MX" sz="18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MX" sz="18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MX" sz="18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MX" sz="18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MX" sz="1800" b="0" strike="noStrike" spc="-1">
                <a:solidFill>
                  <a:srgbClr val="000000"/>
                </a:solidFill>
                <a:latin typeface="Arial"/>
              </a:rPr>
              <a:t>Séptimo nivel del esquema</a:t>
            </a:r>
          </a:p>
        </p:txBody>
      </p:sp>
      <p:sp>
        <p:nvSpPr>
          <p:cNvPr id="15" name="PlaceHolder 3"/>
          <p:cNvSpPr>
            <a:spLocks noGrp="1"/>
          </p:cNvSpPr>
          <p:nvPr>
            <p:ph type="ftr" idx="10"/>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16" name="PlaceHolder 4"/>
          <p:cNvSpPr>
            <a:spLocks noGrp="1"/>
          </p:cNvSpPr>
          <p:nvPr>
            <p:ph type="sldNum" idx="11"/>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58587D26-6788-4FDA-95D2-67F2B859B4CA}"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17" name="PlaceHolder 5"/>
          <p:cNvSpPr>
            <a:spLocks noGrp="1"/>
          </p:cNvSpPr>
          <p:nvPr>
            <p:ph type="dt" idx="12"/>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 name="PlaceHolder 1"/>
          <p:cNvSpPr>
            <a:spLocks noGrp="1"/>
          </p:cNvSpPr>
          <p:nvPr>
            <p:ph type="ftr" idx="13"/>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21" name="PlaceHolder 2"/>
          <p:cNvSpPr>
            <a:spLocks noGrp="1"/>
          </p:cNvSpPr>
          <p:nvPr>
            <p:ph type="sldNum" idx="14"/>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7E039EDA-FF6A-4861-A745-CDF7856B47F3}"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22" name="PlaceHolder 3"/>
          <p:cNvSpPr>
            <a:spLocks noGrp="1"/>
          </p:cNvSpPr>
          <p:nvPr>
            <p:ph type="dt" idx="15"/>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430000" y="7070040"/>
            <a:ext cx="27538200" cy="15039000"/>
          </a:xfrm>
          <a:prstGeom prst="rect">
            <a:avLst/>
          </a:prstGeom>
          <a:noFill/>
          <a:ln w="0">
            <a:noFill/>
          </a:ln>
        </p:spPr>
        <p:txBody>
          <a:bodyPr lIns="0" tIns="0" rIns="0" bIns="0" anchor="ctr">
            <a:noAutofit/>
          </a:bodyPr>
          <a:lstStyle/>
          <a:p>
            <a:pPr indent="0">
              <a:buNone/>
            </a:pPr>
            <a:r>
              <a:rPr lang="es-MX" sz="1800" b="0" strike="noStrike" spc="-1">
                <a:solidFill>
                  <a:srgbClr val="000000"/>
                </a:solidFill>
                <a:latin typeface="Arial"/>
              </a:rPr>
              <a:t>Pulse para editar el formato del texto de título</a:t>
            </a:r>
          </a:p>
        </p:txBody>
      </p:sp>
      <p:sp>
        <p:nvSpPr>
          <p:cNvPr id="24" name="PlaceHolder 2"/>
          <p:cNvSpPr>
            <a:spLocks noGrp="1"/>
          </p:cNvSpPr>
          <p:nvPr>
            <p:ph type="body"/>
          </p:nvPr>
        </p:nvSpPr>
        <p:spPr>
          <a:xfrm>
            <a:off x="1619640" y="10108800"/>
            <a:ext cx="14229000" cy="250556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18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MX" sz="18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MX" sz="18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MX" sz="18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MX" sz="18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MX" sz="18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MX" sz="1800" b="0" strike="noStrike" spc="-1">
                <a:solidFill>
                  <a:srgbClr val="000000"/>
                </a:solidFill>
                <a:latin typeface="Arial"/>
              </a:rPr>
              <a:t>Séptimo nivel del esquema</a:t>
            </a:r>
          </a:p>
        </p:txBody>
      </p:sp>
      <p:sp>
        <p:nvSpPr>
          <p:cNvPr id="25" name="PlaceHolder 3"/>
          <p:cNvSpPr>
            <a:spLocks noGrp="1"/>
          </p:cNvSpPr>
          <p:nvPr>
            <p:ph type="body"/>
          </p:nvPr>
        </p:nvSpPr>
        <p:spPr>
          <a:xfrm>
            <a:off x="16560720" y="10108800"/>
            <a:ext cx="14229000" cy="250556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18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MX" sz="18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MX" sz="18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MX" sz="18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MX" sz="18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MX" sz="18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MX" sz="1800" b="0" strike="noStrike" spc="-1">
                <a:solidFill>
                  <a:srgbClr val="000000"/>
                </a:solidFill>
                <a:latin typeface="Arial"/>
              </a:rPr>
              <a:t>Séptimo nivel del esquema</a:t>
            </a:r>
          </a:p>
        </p:txBody>
      </p:sp>
      <p:sp>
        <p:nvSpPr>
          <p:cNvPr id="26" name="PlaceHolder 4"/>
          <p:cNvSpPr>
            <a:spLocks noGrp="1"/>
          </p:cNvSpPr>
          <p:nvPr>
            <p:ph type="ftr" idx="16"/>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27" name="PlaceHolder 5"/>
          <p:cNvSpPr>
            <a:spLocks noGrp="1"/>
          </p:cNvSpPr>
          <p:nvPr>
            <p:ph type="sldNum" idx="17"/>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A1B5DE73-C610-4FA6-9D55-FC8DF25809A6}"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28" name="PlaceHolder 6"/>
          <p:cNvSpPr>
            <a:spLocks noGrp="1"/>
          </p:cNvSpPr>
          <p:nvPr>
            <p:ph type="dt" idx="18"/>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 name="PlaceHolder 1"/>
          <p:cNvSpPr>
            <a:spLocks noGrp="1"/>
          </p:cNvSpPr>
          <p:nvPr>
            <p:ph type="ftr" idx="19"/>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33" name="PlaceHolder 2"/>
          <p:cNvSpPr>
            <a:spLocks noGrp="1"/>
          </p:cNvSpPr>
          <p:nvPr>
            <p:ph type="sldNum" idx="20"/>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06F6B2CD-C3EF-405B-AB62-A9EF6850F430}"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34" name="PlaceHolder 3"/>
          <p:cNvSpPr>
            <a:spLocks noGrp="1"/>
          </p:cNvSpPr>
          <p:nvPr>
            <p:ph type="dt" idx="21"/>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2430000" y="7070040"/>
            <a:ext cx="27538200" cy="15039000"/>
          </a:xfrm>
          <a:prstGeom prst="rect">
            <a:avLst/>
          </a:prstGeom>
          <a:noFill/>
          <a:ln w="0">
            <a:noFill/>
          </a:ln>
        </p:spPr>
        <p:txBody>
          <a:bodyPr lIns="0" tIns="0" rIns="0" bIns="0" anchor="ctr">
            <a:noAutofit/>
          </a:bodyPr>
          <a:lstStyle/>
          <a:p>
            <a:pPr indent="0">
              <a:buNone/>
            </a:pPr>
            <a:r>
              <a:rPr lang="es-MX" sz="1800" b="0" strike="noStrike" spc="-1">
                <a:solidFill>
                  <a:srgbClr val="000000"/>
                </a:solidFill>
                <a:latin typeface="Arial"/>
              </a:rPr>
              <a:t>Pulse para editar el formato del texto de título</a:t>
            </a:r>
          </a:p>
        </p:txBody>
      </p:sp>
      <p:sp>
        <p:nvSpPr>
          <p:cNvPr id="36" name="PlaceHolder 2"/>
          <p:cNvSpPr>
            <a:spLocks noGrp="1"/>
          </p:cNvSpPr>
          <p:nvPr>
            <p:ph type="ftr" idx="22"/>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37" name="PlaceHolder 3"/>
          <p:cNvSpPr>
            <a:spLocks noGrp="1"/>
          </p:cNvSpPr>
          <p:nvPr>
            <p:ph type="sldNum" idx="23"/>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84394D7F-2846-48EB-9D48-3329D9BCF3DC}"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38" name="PlaceHolder 4"/>
          <p:cNvSpPr>
            <a:spLocks noGrp="1"/>
          </p:cNvSpPr>
          <p:nvPr>
            <p:ph type="dt" idx="24"/>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10732320" y="40040640"/>
            <a:ext cx="10933560" cy="229896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s-MX" sz="1400" b="0" strike="noStrike" spc="-1">
                <a:solidFill>
                  <a:srgbClr val="000000"/>
                </a:solidFill>
                <a:latin typeface="Times New Roman"/>
              </a:defRPr>
            </a:lvl1pPr>
          </a:lstStyle>
          <a:p>
            <a:pPr indent="0" algn="ctr" defTabSz="914400">
              <a:lnSpc>
                <a:spcPct val="100000"/>
              </a:lnSpc>
              <a:buNone/>
              <a:tabLst>
                <a:tab pos="0" algn="l"/>
              </a:tabLst>
            </a:pPr>
            <a:r>
              <a:rPr lang="es-MX" sz="1400" b="0" strike="noStrike" spc="-1">
                <a:solidFill>
                  <a:srgbClr val="000000"/>
                </a:solidFill>
                <a:latin typeface="Times New Roman"/>
              </a:rPr>
              <a:t>&lt;pie de página&gt;</a:t>
            </a:r>
          </a:p>
        </p:txBody>
      </p:sp>
      <p:sp>
        <p:nvSpPr>
          <p:cNvPr id="41" name="PlaceHolder 2"/>
          <p:cNvSpPr>
            <a:spLocks noGrp="1"/>
          </p:cNvSpPr>
          <p:nvPr>
            <p:ph type="sldNum" idx="26"/>
          </p:nvPr>
        </p:nvSpPr>
        <p:spPr>
          <a:xfrm>
            <a:off x="22881960" y="40040640"/>
            <a:ext cx="7288920" cy="2298960"/>
          </a:xfrm>
          <a:prstGeom prst="rect">
            <a:avLst/>
          </a:prstGeom>
          <a:noFill/>
          <a:ln w="0">
            <a:noFill/>
          </a:ln>
        </p:spPr>
        <p:txBody>
          <a:bodyPr lIns="91440" tIns="45720" rIns="91440" bIns="45720" anchor="ctr">
            <a:noAutofit/>
          </a:bodyPr>
          <a:lstStyle>
            <a:lvl1pPr indent="0" algn="r" defTabSz="457200">
              <a:lnSpc>
                <a:spcPct val="100000"/>
              </a:lnSpc>
              <a:buNone/>
              <a:tabLst>
                <a:tab pos="0" algn="l"/>
              </a:tabLst>
              <a:defRPr lang="es-CL" sz="4250" b="0" strike="noStrike" spc="-1">
                <a:solidFill>
                  <a:schemeClr val="dk1">
                    <a:tint val="75000"/>
                  </a:schemeClr>
                </a:solidFill>
                <a:latin typeface="Calibri"/>
              </a:defRPr>
            </a:lvl1pPr>
          </a:lstStyle>
          <a:p>
            <a:pPr indent="0" algn="r" defTabSz="457200">
              <a:lnSpc>
                <a:spcPct val="100000"/>
              </a:lnSpc>
              <a:buNone/>
              <a:tabLst>
                <a:tab pos="0" algn="l"/>
              </a:tabLst>
            </a:pPr>
            <a:fld id="{DA651DC4-C4C5-4595-A8AE-3A685F450D21}" type="slidenum">
              <a:rPr lang="es-CL" sz="4250" b="0" strike="noStrike" spc="-1">
                <a:solidFill>
                  <a:schemeClr val="dk1">
                    <a:tint val="75000"/>
                  </a:schemeClr>
                </a:solidFill>
                <a:latin typeface="Calibri"/>
              </a:rPr>
              <a:t>‹#›</a:t>
            </a:fld>
            <a:endParaRPr lang="es-MX" sz="4250" b="0" strike="noStrike" spc="-1">
              <a:solidFill>
                <a:srgbClr val="000000"/>
              </a:solidFill>
              <a:latin typeface="Times New Roman"/>
            </a:endParaRPr>
          </a:p>
        </p:txBody>
      </p:sp>
      <p:sp>
        <p:nvSpPr>
          <p:cNvPr id="42" name="PlaceHolder 3"/>
          <p:cNvSpPr>
            <a:spLocks noGrp="1"/>
          </p:cNvSpPr>
          <p:nvPr>
            <p:ph type="dt" idx="27"/>
          </p:nvPr>
        </p:nvSpPr>
        <p:spPr>
          <a:xfrm>
            <a:off x="2227320" y="40040640"/>
            <a:ext cx="7288920" cy="2298960"/>
          </a:xfrm>
          <a:prstGeom prst="rect">
            <a:avLst/>
          </a:prstGeom>
          <a:noFill/>
          <a:ln w="0">
            <a:noFill/>
          </a:ln>
        </p:spPr>
        <p:txBody>
          <a:bodyPr lIns="91440" tIns="45720" rIns="91440" bIns="45720" anchor="ctr">
            <a:noAutofit/>
          </a:bodyPr>
          <a:lstStyle>
            <a:lvl1pPr indent="0">
              <a:buNone/>
              <a:defRPr lang="es-MX" sz="1400" b="0" strike="noStrike" spc="-1">
                <a:solidFill>
                  <a:srgbClr val="000000"/>
                </a:solidFill>
                <a:latin typeface="Times New Roman"/>
              </a:defRPr>
            </a:lvl1pPr>
          </a:lstStyle>
          <a:p>
            <a:pPr indent="0">
              <a:buNone/>
            </a:pPr>
            <a:r>
              <a:rPr lang="es-MX" sz="1400" b="0" strike="noStrike" spc="-1">
                <a:solidFill>
                  <a:srgbClr val="000000"/>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wm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w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upo 41"/>
          <p:cNvGrpSpPr/>
          <p:nvPr/>
        </p:nvGrpSpPr>
        <p:grpSpPr>
          <a:xfrm>
            <a:off x="0" y="-97560"/>
            <a:ext cx="32398200" cy="43297200"/>
            <a:chOff x="0" y="-97560"/>
            <a:chExt cx="32398200" cy="43297200"/>
          </a:xfrm>
        </p:grpSpPr>
        <p:grpSp>
          <p:nvGrpSpPr>
            <p:cNvPr id="56" name="Grupo 38"/>
            <p:cNvGrpSpPr/>
            <p:nvPr/>
          </p:nvGrpSpPr>
          <p:grpSpPr>
            <a:xfrm>
              <a:off x="2044080" y="40360680"/>
              <a:ext cx="28309680" cy="2838960"/>
              <a:chOff x="2044080" y="40360680"/>
              <a:chExt cx="28309680" cy="2838960"/>
            </a:xfrm>
          </p:grpSpPr>
          <p:pic>
            <p:nvPicPr>
              <p:cNvPr id="57" name="Marcador de contenido 6"/>
              <p:cNvPicPr/>
              <p:nvPr/>
            </p:nvPicPr>
            <p:blipFill>
              <a:blip r:embed="rId3"/>
              <a:srcRect b="53429"/>
              <a:stretch/>
            </p:blipFill>
            <p:spPr>
              <a:xfrm>
                <a:off x="2044080" y="40457160"/>
                <a:ext cx="18529200" cy="2742480"/>
              </a:xfrm>
              <a:prstGeom prst="rect">
                <a:avLst/>
              </a:prstGeom>
              <a:ln w="0">
                <a:noFill/>
              </a:ln>
            </p:spPr>
          </p:pic>
          <p:pic>
            <p:nvPicPr>
              <p:cNvPr id="58" name="Marcador de contenido 6"/>
              <p:cNvPicPr/>
              <p:nvPr/>
            </p:nvPicPr>
            <p:blipFill>
              <a:blip r:embed="rId3"/>
              <a:srcRect t="50459" r="62735" b="2970"/>
              <a:stretch/>
            </p:blipFill>
            <p:spPr>
              <a:xfrm>
                <a:off x="23449680" y="40360680"/>
                <a:ext cx="6904080" cy="2742480"/>
              </a:xfrm>
              <a:prstGeom prst="rect">
                <a:avLst/>
              </a:prstGeom>
              <a:ln w="0">
                <a:noFill/>
              </a:ln>
            </p:spPr>
          </p:pic>
        </p:grpSp>
        <p:sp>
          <p:nvSpPr>
            <p:cNvPr id="59" name="Rectángulo 17"/>
            <p:cNvSpPr/>
            <p:nvPr/>
          </p:nvSpPr>
          <p:spPr>
            <a:xfrm>
              <a:off x="0" y="-97560"/>
              <a:ext cx="32398200" cy="39546360"/>
            </a:xfrm>
            <a:prstGeom prst="rect">
              <a:avLst/>
            </a:prstGeom>
            <a:solidFill>
              <a:srgbClr val="003C58"/>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s-CL" sz="1800" b="0" strike="noStrike" spc="-1">
                <a:solidFill>
                  <a:schemeClr val="lt1"/>
                </a:solidFill>
                <a:latin typeface="Calibri"/>
              </a:endParaRPr>
            </a:p>
          </p:txBody>
        </p:sp>
        <p:pic>
          <p:nvPicPr>
            <p:cNvPr id="60" name="Imagen 19"/>
            <p:cNvPicPr/>
            <p:nvPr/>
          </p:nvPicPr>
          <p:blipFill>
            <a:blip r:embed="rId4"/>
            <a:srcRect l="4612" r="22086"/>
            <a:stretch/>
          </p:blipFill>
          <p:spPr>
            <a:xfrm>
              <a:off x="0" y="15239880"/>
              <a:ext cx="32398200" cy="24992280"/>
            </a:xfrm>
            <a:prstGeom prst="rect">
              <a:avLst/>
            </a:prstGeom>
            <a:ln w="0">
              <a:noFill/>
            </a:ln>
          </p:spPr>
        </p:pic>
        <p:sp>
          <p:nvSpPr>
            <p:cNvPr id="61" name="Rectángulo 39"/>
            <p:cNvSpPr/>
            <p:nvPr/>
          </p:nvSpPr>
          <p:spPr>
            <a:xfrm>
              <a:off x="0" y="15131520"/>
              <a:ext cx="32398200" cy="5085360"/>
            </a:xfrm>
            <a:prstGeom prst="rect">
              <a:avLst/>
            </a:prstGeom>
            <a:gradFill rotWithShape="0">
              <a:gsLst>
                <a:gs pos="0">
                  <a:srgbClr val="003C58"/>
                </a:gs>
                <a:gs pos="100000">
                  <a:srgbClr val="003C58">
                    <a:alpha val="0"/>
                  </a:srgbClr>
                </a:gs>
              </a:gsLst>
              <a:lin ang="5400000"/>
            </a:gra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s-CL" sz="1800" b="0" strike="noStrike" spc="-1">
                <a:solidFill>
                  <a:schemeClr val="lt1"/>
                </a:solidFill>
                <a:latin typeface="Calibri"/>
              </a:endParaRPr>
            </a:p>
          </p:txBody>
        </p:sp>
        <p:grpSp>
          <p:nvGrpSpPr>
            <p:cNvPr id="62" name="Grupo 2"/>
            <p:cNvGrpSpPr/>
            <p:nvPr/>
          </p:nvGrpSpPr>
          <p:grpSpPr>
            <a:xfrm>
              <a:off x="17927280" y="258840"/>
              <a:ext cx="13134600" cy="3183480"/>
              <a:chOff x="17927280" y="258840"/>
              <a:chExt cx="13134600" cy="3183480"/>
            </a:xfrm>
          </p:grpSpPr>
          <p:pic>
            <p:nvPicPr>
              <p:cNvPr id="63" name="Imagen 4"/>
              <p:cNvPicPr/>
              <p:nvPr/>
            </p:nvPicPr>
            <p:blipFill>
              <a:blip r:embed="rId5"/>
              <a:srcRect r="64555"/>
              <a:stretch/>
            </p:blipFill>
            <p:spPr>
              <a:xfrm>
                <a:off x="28025640" y="258840"/>
                <a:ext cx="3036240" cy="3183480"/>
              </a:xfrm>
              <a:prstGeom prst="rect">
                <a:avLst/>
              </a:prstGeom>
              <a:ln w="0">
                <a:noFill/>
              </a:ln>
            </p:spPr>
          </p:pic>
          <p:pic>
            <p:nvPicPr>
              <p:cNvPr id="64" name="Imagen 11"/>
              <p:cNvPicPr/>
              <p:nvPr/>
            </p:nvPicPr>
            <p:blipFill>
              <a:blip r:embed="rId6"/>
              <a:stretch/>
            </p:blipFill>
            <p:spPr>
              <a:xfrm>
                <a:off x="17927280" y="922320"/>
                <a:ext cx="10071360" cy="1753920"/>
              </a:xfrm>
              <a:prstGeom prst="rect">
                <a:avLst/>
              </a:prstGeom>
              <a:ln w="0">
                <a:noFill/>
              </a:ln>
            </p:spPr>
          </p:pic>
        </p:grpSp>
        <p:grpSp>
          <p:nvGrpSpPr>
            <p:cNvPr id="65" name="Grupo 12"/>
            <p:cNvGrpSpPr/>
            <p:nvPr/>
          </p:nvGrpSpPr>
          <p:grpSpPr>
            <a:xfrm>
              <a:off x="1675080" y="694800"/>
              <a:ext cx="7522920" cy="2467800"/>
              <a:chOff x="1675080" y="694800"/>
              <a:chExt cx="7522920" cy="2467800"/>
            </a:xfrm>
          </p:grpSpPr>
          <p:pic>
            <p:nvPicPr>
              <p:cNvPr id="66" name="Imagen 13"/>
              <p:cNvPicPr/>
              <p:nvPr/>
            </p:nvPicPr>
            <p:blipFill>
              <a:blip r:embed="rId7"/>
              <a:stretch/>
            </p:blipFill>
            <p:spPr>
              <a:xfrm>
                <a:off x="1675080" y="694800"/>
                <a:ext cx="4651920" cy="2248200"/>
              </a:xfrm>
              <a:prstGeom prst="rect">
                <a:avLst/>
              </a:prstGeom>
              <a:ln w="0">
                <a:noFill/>
              </a:ln>
            </p:spPr>
          </p:pic>
          <p:pic>
            <p:nvPicPr>
              <p:cNvPr id="67" name="Imagen 14"/>
              <p:cNvPicPr/>
              <p:nvPr/>
            </p:nvPicPr>
            <p:blipFill>
              <a:blip r:embed="rId8"/>
              <a:stretch/>
            </p:blipFill>
            <p:spPr>
              <a:xfrm>
                <a:off x="6889680" y="967680"/>
                <a:ext cx="2308320" cy="2194920"/>
              </a:xfrm>
              <a:prstGeom prst="rect">
                <a:avLst/>
              </a:prstGeom>
              <a:ln w="0">
                <a:noFill/>
              </a:ln>
            </p:spPr>
          </p:pic>
        </p:grpSp>
      </p:grpSp>
      <p:sp>
        <p:nvSpPr>
          <p:cNvPr id="68" name="Título 1"/>
          <p:cNvSpPr/>
          <p:nvPr/>
        </p:nvSpPr>
        <p:spPr>
          <a:xfrm>
            <a:off x="2181600" y="9113400"/>
            <a:ext cx="19758240" cy="341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defTabSz="3240000">
              <a:lnSpc>
                <a:spcPct val="90000"/>
              </a:lnSpc>
            </a:pPr>
            <a:endParaRPr lang="es-CL" sz="21260" b="0" strike="noStrike" spc="-1">
              <a:solidFill>
                <a:schemeClr val="dk1"/>
              </a:solidFill>
              <a:latin typeface="Calibri Light"/>
            </a:endParaRPr>
          </a:p>
        </p:txBody>
      </p:sp>
      <p:sp>
        <p:nvSpPr>
          <p:cNvPr id="69" name="Título 1"/>
          <p:cNvSpPr/>
          <p:nvPr/>
        </p:nvSpPr>
        <p:spPr>
          <a:xfrm>
            <a:off x="541080" y="19998720"/>
            <a:ext cx="15410902" cy="1014840"/>
          </a:xfrm>
          <a:prstGeom prst="rect">
            <a:avLst/>
          </a:prstGeom>
          <a:solidFill>
            <a:srgbClr val="378389"/>
          </a:solid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defTabSz="3240000">
              <a:lnSpc>
                <a:spcPct val="90000"/>
              </a:lnSpc>
            </a:pPr>
            <a:r>
              <a:rPr lang="es-CL" sz="7000" b="1" strike="noStrike" spc="-1">
                <a:solidFill>
                  <a:schemeClr val="lt1"/>
                </a:solidFill>
                <a:latin typeface="Arial"/>
              </a:rPr>
              <a:t>Resultados</a:t>
            </a:r>
            <a:endParaRPr lang="es-MX" sz="7000" b="0" strike="noStrike" spc="-1">
              <a:solidFill>
                <a:srgbClr val="FFFFFF"/>
              </a:solidFill>
              <a:latin typeface="Arial"/>
            </a:endParaRPr>
          </a:p>
        </p:txBody>
      </p:sp>
      <p:sp>
        <p:nvSpPr>
          <p:cNvPr id="70" name="Marcador de contenido 2"/>
          <p:cNvSpPr/>
          <p:nvPr/>
        </p:nvSpPr>
        <p:spPr>
          <a:xfrm>
            <a:off x="556559" y="15178320"/>
            <a:ext cx="15395153" cy="4822920"/>
          </a:xfrm>
          <a:prstGeom prst="rect">
            <a:avLst/>
          </a:prstGeom>
          <a:solidFill>
            <a:schemeClr val="bg1">
              <a:alpha val="8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3240000">
              <a:lnSpc>
                <a:spcPct val="90000"/>
              </a:lnSpc>
              <a:spcBef>
                <a:spcPts val="1500"/>
              </a:spcBef>
              <a:tabLst>
                <a:tab pos="0" algn="l"/>
              </a:tabLst>
            </a:pPr>
            <a:r>
              <a:rPr lang="es-CL" sz="3000" b="0" strike="noStrike" spc="-1" dirty="0">
                <a:solidFill>
                  <a:srgbClr val="2D2E33"/>
                </a:solidFill>
                <a:latin typeface="Arial"/>
              </a:rPr>
              <a:t>* Cohorte retrospectiva poblacional: 1.312 adultos en TUS-SENDA en situación de calle (2011–2020), vinculados al registro de defunciones mediante RUN encriptado.</a:t>
            </a:r>
            <a:endParaRPr lang="es-MX" sz="3000" b="0" strike="noStrike" spc="-1" dirty="0">
              <a:solidFill>
                <a:srgbClr val="000000"/>
              </a:solidFill>
              <a:latin typeface="Arial"/>
            </a:endParaRPr>
          </a:p>
          <a:p>
            <a:pPr defTabSz="3240000">
              <a:lnSpc>
                <a:spcPct val="90000"/>
              </a:lnSpc>
              <a:spcBef>
                <a:spcPts val="1500"/>
              </a:spcBef>
              <a:tabLst>
                <a:tab pos="0" algn="l"/>
              </a:tabLst>
            </a:pPr>
            <a:r>
              <a:rPr lang="es-CL" sz="3000" b="1" strike="noStrike" spc="-1" dirty="0">
                <a:solidFill>
                  <a:srgbClr val="2D2E33"/>
                </a:solidFill>
                <a:latin typeface="Arial"/>
              </a:rPr>
              <a:t>*</a:t>
            </a:r>
            <a:r>
              <a:rPr lang="es-CL" sz="3000" b="0" strike="noStrike" spc="-1" dirty="0">
                <a:solidFill>
                  <a:srgbClr val="2D2E33"/>
                </a:solidFill>
                <a:latin typeface="Arial"/>
              </a:rPr>
              <a:t> Comparaciones fallecidos vs no fallecidos: tablas, χ² y t; tamaño de efecto por diferencia de medias estandarizadas (DME).</a:t>
            </a:r>
            <a:endParaRPr lang="es-MX" sz="3000" b="0" strike="noStrike" spc="-1" dirty="0">
              <a:solidFill>
                <a:srgbClr val="000000"/>
              </a:solidFill>
              <a:latin typeface="Arial"/>
            </a:endParaRPr>
          </a:p>
          <a:p>
            <a:pPr defTabSz="3240000">
              <a:lnSpc>
                <a:spcPct val="90000"/>
              </a:lnSpc>
              <a:spcBef>
                <a:spcPts val="1500"/>
              </a:spcBef>
              <a:tabLst>
                <a:tab pos="0" algn="l"/>
              </a:tabLst>
            </a:pPr>
            <a:r>
              <a:rPr lang="es-CL" sz="3000" b="1" strike="noStrike" spc="-1" dirty="0">
                <a:solidFill>
                  <a:srgbClr val="2D2E33"/>
                </a:solidFill>
                <a:latin typeface="Arial"/>
              </a:rPr>
              <a:t>*</a:t>
            </a:r>
            <a:r>
              <a:rPr lang="es-CL" sz="3000" b="0" strike="noStrike" spc="-1" dirty="0">
                <a:solidFill>
                  <a:srgbClr val="2D2E33"/>
                </a:solidFill>
                <a:latin typeface="Arial"/>
              </a:rPr>
              <a:t> Razones de mortalidad estandarizadas (RME) usando tasas chilenas por sexo/edad </a:t>
            </a:r>
            <a:r>
              <a:rPr lang="es-CL" sz="3000" spc="-1" dirty="0">
                <a:solidFill>
                  <a:srgbClr val="2D2E33"/>
                </a:solidFill>
                <a:latin typeface="Arial"/>
              </a:rPr>
              <a:t>(</a:t>
            </a:r>
            <a:r>
              <a:rPr lang="es-CL" sz="3000" i="1" spc="-1" dirty="0" err="1">
                <a:solidFill>
                  <a:srgbClr val="2D2E33"/>
                </a:solidFill>
                <a:latin typeface="Arial"/>
              </a:rPr>
              <a:t>epitools</a:t>
            </a:r>
            <a:r>
              <a:rPr lang="es-CL" sz="3000" spc="-1" dirty="0">
                <a:solidFill>
                  <a:srgbClr val="2D2E33"/>
                </a:solidFill>
                <a:latin typeface="Arial"/>
              </a:rPr>
              <a:t>) para </a:t>
            </a:r>
            <a:r>
              <a:rPr lang="es-CL" sz="3000" b="0" strike="noStrike" spc="-1" dirty="0">
                <a:solidFill>
                  <a:srgbClr val="2D2E33"/>
                </a:solidFill>
                <a:latin typeface="Arial"/>
              </a:rPr>
              <a:t>ajustar por diferencias de estructura de sexo/edad (Figura 1) + por Región (al 2015), mediante suavizamiento por adyacencia regional y dispersión, modelo Poisson, BYM2, + Tasas por 100 años-persona(AP) (4-5).</a:t>
            </a:r>
            <a:endParaRPr lang="es-MX" sz="3000" b="0" strike="noStrike" spc="-1" dirty="0">
              <a:solidFill>
                <a:srgbClr val="000000"/>
              </a:solidFill>
              <a:latin typeface="Arial"/>
            </a:endParaRPr>
          </a:p>
          <a:p>
            <a:pPr defTabSz="3240000">
              <a:lnSpc>
                <a:spcPct val="90000"/>
              </a:lnSpc>
              <a:spcBef>
                <a:spcPts val="1500"/>
              </a:spcBef>
              <a:tabLst>
                <a:tab pos="0" algn="l"/>
              </a:tabLst>
            </a:pPr>
            <a:r>
              <a:rPr lang="es-CL" sz="3000" b="1" strike="noStrike" spc="-1" dirty="0">
                <a:solidFill>
                  <a:srgbClr val="2D2E33"/>
                </a:solidFill>
                <a:latin typeface="Arial"/>
              </a:rPr>
              <a:t>*</a:t>
            </a:r>
            <a:r>
              <a:rPr lang="es-CL" sz="3000" b="0" strike="noStrike" spc="-1" dirty="0">
                <a:solidFill>
                  <a:srgbClr val="2D2E33"/>
                </a:solidFill>
                <a:latin typeface="Arial"/>
              </a:rPr>
              <a:t> Supervivencia relativa a 1, 3, 5 y 7 años (método de </a:t>
            </a:r>
            <a:r>
              <a:rPr lang="es-CL" sz="3000" b="0" i="1" strike="noStrike" spc="-1" dirty="0" err="1">
                <a:solidFill>
                  <a:srgbClr val="2D2E33"/>
                </a:solidFill>
                <a:latin typeface="Arial"/>
              </a:rPr>
              <a:t>Hakulinen</a:t>
            </a:r>
            <a:r>
              <a:rPr lang="es-CL" sz="3000" b="0" strike="noStrike" spc="-1" dirty="0">
                <a:solidFill>
                  <a:srgbClr val="2D2E33"/>
                </a:solidFill>
                <a:latin typeface="Arial"/>
              </a:rPr>
              <a:t>), ajustada por edad, sexo y año de ingreso, con años-persona (</a:t>
            </a:r>
            <a:r>
              <a:rPr lang="es-CL" sz="3000" b="0" i="1" strike="noStrike" spc="-1" dirty="0" err="1">
                <a:solidFill>
                  <a:srgbClr val="2D2E33"/>
                </a:solidFill>
                <a:latin typeface="Arial"/>
              </a:rPr>
              <a:t>relsurv</a:t>
            </a:r>
            <a:r>
              <a:rPr lang="es-CL" sz="3000" b="0" strike="noStrike" spc="-1" dirty="0">
                <a:solidFill>
                  <a:srgbClr val="2D2E33"/>
                </a:solidFill>
                <a:latin typeface="Arial"/>
              </a:rPr>
              <a:t>) (6).</a:t>
            </a:r>
            <a:endParaRPr lang="es-MX" sz="3000" b="0" strike="noStrike" spc="-1" dirty="0">
              <a:solidFill>
                <a:srgbClr val="000000"/>
              </a:solidFill>
              <a:latin typeface="Arial"/>
            </a:endParaRPr>
          </a:p>
        </p:txBody>
      </p:sp>
      <p:sp>
        <p:nvSpPr>
          <p:cNvPr id="71" name="Marcador de contenido 2"/>
          <p:cNvSpPr/>
          <p:nvPr/>
        </p:nvSpPr>
        <p:spPr>
          <a:xfrm>
            <a:off x="586080" y="21019680"/>
            <a:ext cx="15365120" cy="5446440"/>
          </a:xfrm>
          <a:prstGeom prst="rect">
            <a:avLst/>
          </a:prstGeom>
          <a:solidFill>
            <a:schemeClr val="bg1">
              <a:alpha val="80000"/>
            </a:schemeClr>
          </a:solidFill>
          <a:ln w="0">
            <a:noFill/>
          </a:ln>
        </p:spPr>
        <p:style>
          <a:lnRef idx="0">
            <a:scrgbClr r="0" g="0" b="0"/>
          </a:lnRef>
          <a:fillRef idx="0">
            <a:scrgbClr r="0" g="0" b="0"/>
          </a:fillRef>
          <a:effectRef idx="0">
            <a:scrgbClr r="0" g="0" b="0"/>
          </a:effectRef>
          <a:fontRef idx="minor"/>
        </p:style>
        <p:txBody>
          <a:bodyPr lIns="90000" tIns="45000" rIns="90000" bIns="45000" numCol="2" spcCol="0" anchor="t">
            <a:noAutofit/>
          </a:bodyPr>
          <a:lstStyle/>
          <a:p>
            <a:pPr marL="457200" indent="-457200" defTabSz="3240000">
              <a:lnSpc>
                <a:spcPct val="90000"/>
              </a:lnSpc>
              <a:spcBef>
                <a:spcPts val="2001"/>
              </a:spcBef>
              <a:buClr>
                <a:srgbClr val="2D2E33"/>
              </a:buClr>
              <a:buFont typeface="OpenSymbol"/>
              <a:buChar char="-"/>
            </a:pPr>
            <a:r>
              <a:rPr lang="es-CL" sz="3000" b="1" strike="noStrike" spc="-1">
                <a:solidFill>
                  <a:srgbClr val="2D2E33"/>
                </a:solidFill>
                <a:latin typeface="Arial"/>
              </a:rPr>
              <a:t>Descriptivos</a:t>
            </a:r>
            <a:r>
              <a:rPr lang="es-CL" sz="3000" b="0" strike="noStrike" spc="-1">
                <a:solidFill>
                  <a:srgbClr val="2D2E33"/>
                </a:solidFill>
                <a:latin typeface="Arial"/>
              </a:rPr>
              <a:t>: 88% hombres; 43±10.5 años; ~5 años en la calle; 40% ≤ educación básica. Primaria: alcohol 52%, pasta base 42%; 63% policonsumo; 64% comorbilidad mental. Fallecidos 13% (n=172): 87% sus. principal, alcohol; menor policonsumo, niv. Educacional y reportan haber estado trabajando (p&lt;0.01; DME&gt;0.20).</a:t>
            </a:r>
            <a:endParaRPr lang="es-MX" sz="3000" b="0" strike="noStrike" spc="-1">
              <a:solidFill>
                <a:srgbClr val="000000"/>
              </a:solidFill>
              <a:latin typeface="Arial"/>
            </a:endParaRPr>
          </a:p>
          <a:p>
            <a:pPr marL="457200" indent="-457200" defTabSz="3240000">
              <a:lnSpc>
                <a:spcPct val="90000"/>
              </a:lnSpc>
              <a:spcBef>
                <a:spcPts val="2001"/>
              </a:spcBef>
              <a:buClr>
                <a:srgbClr val="2D2E33"/>
              </a:buClr>
              <a:buFont typeface="OpenSymbol"/>
              <a:buChar char="-"/>
            </a:pPr>
            <a:r>
              <a:rPr lang="es-CL" sz="3000" b="1" strike="noStrike" spc="-1">
                <a:solidFill>
                  <a:srgbClr val="2D2E33"/>
                </a:solidFill>
                <a:latin typeface="Arial"/>
              </a:rPr>
              <a:t>Figura 2</a:t>
            </a:r>
            <a:r>
              <a:rPr lang="es-CL" sz="3000" b="0" strike="noStrike" spc="-1">
                <a:solidFill>
                  <a:srgbClr val="2D2E33"/>
                </a:solidFill>
                <a:latin typeface="Arial"/>
              </a:rPr>
              <a:t>. La mortalidad observada es 7,4 veces superior a la esperada. Se observan variaciones por edad y sexo(*).</a:t>
            </a:r>
            <a:endParaRPr lang="es-MX" sz="3000" b="0" strike="noStrike" spc="-1">
              <a:solidFill>
                <a:srgbClr val="000000"/>
              </a:solidFill>
              <a:latin typeface="Arial"/>
            </a:endParaRPr>
          </a:p>
          <a:p>
            <a:pPr marL="457200" indent="-457200" defTabSz="3240000">
              <a:lnSpc>
                <a:spcPct val="90000"/>
              </a:lnSpc>
              <a:spcBef>
                <a:spcPts val="2001"/>
              </a:spcBef>
              <a:buClr>
                <a:srgbClr val="2D2E33"/>
              </a:buClr>
              <a:buFont typeface="OpenSymbol"/>
              <a:buChar char="-"/>
            </a:pPr>
            <a:r>
              <a:rPr lang="es-CL" sz="3000" b="1" strike="noStrike" spc="-1">
                <a:solidFill>
                  <a:srgbClr val="2D2E33"/>
                </a:solidFill>
                <a:latin typeface="Arial"/>
              </a:rPr>
              <a:t>Figura 3</a:t>
            </a:r>
            <a:r>
              <a:rPr lang="es-CL" sz="3000" b="0" strike="noStrike" spc="-1">
                <a:solidFill>
                  <a:srgbClr val="2D2E33"/>
                </a:solidFill>
                <a:latin typeface="Arial"/>
              </a:rPr>
              <a:t>. Regiones con mayor incidencia: Atacama (94 x 100 AP); La Araucanía (92 x100 AP); Los Lagos (82 x100 AP); Magallanes (65 x100 AP), aunque el exceso de mortalidad es mayor en R. de Atacama y la Araucanía.</a:t>
            </a:r>
            <a:endParaRPr lang="es-MX" sz="3000" b="0" strike="noStrike" spc="-1">
              <a:solidFill>
                <a:srgbClr val="000000"/>
              </a:solidFill>
              <a:latin typeface="Arial"/>
            </a:endParaRPr>
          </a:p>
          <a:p>
            <a:pPr marL="457200" indent="-457200" defTabSz="3240000">
              <a:lnSpc>
                <a:spcPct val="90000"/>
              </a:lnSpc>
              <a:spcBef>
                <a:spcPts val="2001"/>
              </a:spcBef>
              <a:buClr>
                <a:srgbClr val="2D2E33"/>
              </a:buClr>
              <a:buFont typeface="OpenSymbol"/>
              <a:buChar char="-"/>
            </a:pPr>
            <a:r>
              <a:rPr lang="es-CL" sz="3000" b="1" strike="noStrike" spc="-1">
                <a:solidFill>
                  <a:srgbClr val="2D2E33"/>
                </a:solidFill>
                <a:latin typeface="Arial"/>
              </a:rPr>
              <a:t>Figura 4</a:t>
            </a:r>
            <a:r>
              <a:rPr lang="es-CL" sz="3000" b="0" strike="noStrike" spc="-1">
                <a:solidFill>
                  <a:srgbClr val="2D2E33"/>
                </a:solidFill>
                <a:latin typeface="Arial"/>
              </a:rPr>
              <a:t>. La supervivencia relativa fue de 0,98 (IC 95%: 0.97-0.99) al año, 0.93 (0,91-0,94) , 0.86 (0,83-0,88) y 0.81 (0,77-0,85) a los 3. 5 y 7 años. Alta mortalidad (primeros 90 días desde la admisión), seguida de un exceso de riesgo decreciente y constante.</a:t>
            </a:r>
            <a:endParaRPr lang="es-MX" sz="3000" b="0" strike="noStrike" spc="-1">
              <a:solidFill>
                <a:srgbClr val="000000"/>
              </a:solidFill>
              <a:latin typeface="Arial"/>
            </a:endParaRPr>
          </a:p>
        </p:txBody>
      </p:sp>
      <p:sp>
        <p:nvSpPr>
          <p:cNvPr id="72" name="Marcador de contenido 2"/>
          <p:cNvSpPr/>
          <p:nvPr/>
        </p:nvSpPr>
        <p:spPr>
          <a:xfrm>
            <a:off x="76320" y="37874542"/>
            <a:ext cx="32398200" cy="233161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3" spcCol="0" anchor="t">
            <a:noAutofit/>
          </a:bodyPr>
          <a:lstStyle/>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10.3389/fpubh.2025.1623385</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10.1136/bmjopen-2022-067182 </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CL" sz="2450" b="0" strike="noStrike" spc="-1" dirty="0">
                <a:solidFill>
                  <a:schemeClr val="lt1"/>
                </a:solidFill>
                <a:latin typeface="Arial"/>
              </a:rPr>
              <a:t>10.1093/</a:t>
            </a:r>
            <a:r>
              <a:rPr lang="es-CL" sz="2450" b="0" strike="noStrike" spc="-1" dirty="0" err="1">
                <a:solidFill>
                  <a:schemeClr val="lt1"/>
                </a:solidFill>
                <a:latin typeface="Arial"/>
              </a:rPr>
              <a:t>eurpub</a:t>
            </a:r>
            <a:r>
              <a:rPr lang="es-CL" sz="2450" b="0" strike="noStrike" spc="-1" dirty="0">
                <a:solidFill>
                  <a:schemeClr val="lt1"/>
                </a:solidFill>
                <a:latin typeface="Arial"/>
              </a:rPr>
              <a:t>/ckw083</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n-US" sz="2450" b="0" strike="noStrike" spc="-1" dirty="0" err="1">
                <a:solidFill>
                  <a:schemeClr val="lt1"/>
                </a:solidFill>
                <a:latin typeface="Arial"/>
              </a:rPr>
              <a:t>Szklo</a:t>
            </a:r>
            <a:r>
              <a:rPr lang="en-US" sz="2450" b="0" strike="noStrike" spc="-1" dirty="0">
                <a:solidFill>
                  <a:schemeClr val="lt1"/>
                </a:solidFill>
                <a:latin typeface="Arial"/>
              </a:rPr>
              <a:t> M, Nieto FJ. Epidemiology : beyond the basics. Fourth edition. Burlington, Mass: Jones &amp; Bartlett Learning; 2019.</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10.1016/S0213-9111(08)75362-7</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10.1002/sim.1597</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González-Santa Cruz, A., Castillo-Carniglia, A., Kaufman J.S.(</a:t>
            </a:r>
            <a:r>
              <a:rPr lang="es-MX" sz="2450" b="0" strike="noStrike" spc="-1" dirty="0" err="1">
                <a:solidFill>
                  <a:schemeClr val="lt1"/>
                </a:solidFill>
                <a:latin typeface="Arial"/>
              </a:rPr>
              <a:t>sf</a:t>
            </a:r>
            <a:r>
              <a:rPr lang="es-MX" sz="2450" b="0" strike="noStrike" spc="-1" dirty="0">
                <a:solidFill>
                  <a:schemeClr val="lt1"/>
                </a:solidFill>
                <a:latin typeface="Arial"/>
              </a:rPr>
              <a:t>). </a:t>
            </a:r>
            <a:r>
              <a:rPr lang="en-US" sz="2450" b="0" strike="noStrike" spc="-1" dirty="0">
                <a:solidFill>
                  <a:schemeClr val="lt1"/>
                </a:solidFill>
                <a:latin typeface="Arial"/>
              </a:rPr>
              <a:t>Excess mortality following discharge from substance use disorder treatment in Chile, 2010–2020. Enviado a Addiction.</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https://www.swissinfo.ch/spa/trump-firma-orden-ejecutiva-que-facilita-la-remoci%C3%B3n-de-personas-sin-hogar-de-las-calles/89732203</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10.1177/29767342251344398</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MX" sz="2450" b="0" strike="noStrike" spc="-1" dirty="0">
                <a:solidFill>
                  <a:schemeClr val="lt1"/>
                </a:solidFill>
                <a:latin typeface="Arial"/>
              </a:rPr>
              <a:t>10.1177/11786329221127150</a:t>
            </a:r>
            <a:endParaRPr lang="es-MX" sz="2450" b="0" strike="noStrike" spc="-1" dirty="0">
              <a:solidFill>
                <a:srgbClr val="000000"/>
              </a:solidFill>
              <a:latin typeface="Arial"/>
            </a:endParaRPr>
          </a:p>
          <a:p>
            <a:pPr marL="514440" indent="-514440" defTabSz="3240000">
              <a:lnSpc>
                <a:spcPct val="90000"/>
              </a:lnSpc>
              <a:spcBef>
                <a:spcPts val="601"/>
              </a:spcBef>
              <a:buClr>
                <a:srgbClr val="FFFFFF"/>
              </a:buClr>
              <a:buFont typeface="Arial"/>
              <a:buAutoNum type="arabicParenR"/>
            </a:pPr>
            <a:r>
              <a:rPr lang="es-CL" sz="2450" b="0" strike="noStrike" spc="-1" dirty="0">
                <a:solidFill>
                  <a:schemeClr val="lt1"/>
                </a:solidFill>
                <a:latin typeface="Arial"/>
              </a:rPr>
              <a:t>https://censo2024.ine.gob.cl/censo-2024-el-611-de-los-hogares-residen-en-una-vivienda-propia-y-el-262-en-una-vivienda-arrendada/</a:t>
            </a:r>
            <a:endParaRPr lang="es-MX" sz="2450" b="0" strike="noStrike" spc="-1" dirty="0">
              <a:solidFill>
                <a:srgbClr val="000000"/>
              </a:solidFill>
              <a:latin typeface="Arial"/>
            </a:endParaRPr>
          </a:p>
        </p:txBody>
      </p:sp>
      <p:sp>
        <p:nvSpPr>
          <p:cNvPr id="73" name="Marcador de contenido 2"/>
          <p:cNvSpPr/>
          <p:nvPr/>
        </p:nvSpPr>
        <p:spPr>
          <a:xfrm>
            <a:off x="16388640" y="32591160"/>
            <a:ext cx="15457680" cy="5121360"/>
          </a:xfrm>
          <a:prstGeom prst="rect">
            <a:avLst/>
          </a:prstGeom>
          <a:solidFill>
            <a:schemeClr val="bg1">
              <a:alpha val="8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3240000">
              <a:lnSpc>
                <a:spcPct val="90000"/>
              </a:lnSpc>
              <a:spcBef>
                <a:spcPts val="1199"/>
              </a:spcBef>
              <a:tabLst>
                <a:tab pos="0" algn="l"/>
              </a:tabLst>
            </a:pPr>
            <a:r>
              <a:rPr lang="es-MX" sz="3000" b="0" strike="noStrike" spc="-1" dirty="0">
                <a:solidFill>
                  <a:srgbClr val="2D2E33"/>
                </a:solidFill>
                <a:latin typeface="Arial"/>
              </a:rPr>
              <a:t>- La mortalidad en participantes de este programa es de 7,4 veces mayor a la esperada, guardando relación con otros estudios del Norte Global (3). Casi 2x la de personas atendidas por TUS en tratamientos de población general (RME=3,6) (7). También observamos que tiende a ser más alta en personas más jóvenes (2).</a:t>
            </a:r>
            <a:endParaRPr lang="es-MX" sz="3000" b="0" strike="noStrike" spc="-1" dirty="0">
              <a:solidFill>
                <a:srgbClr val="000000"/>
              </a:solidFill>
              <a:latin typeface="Arial"/>
            </a:endParaRPr>
          </a:p>
          <a:p>
            <a:pPr defTabSz="3240000">
              <a:lnSpc>
                <a:spcPct val="90000"/>
              </a:lnSpc>
              <a:spcBef>
                <a:spcPts val="1199"/>
              </a:spcBef>
              <a:tabLst>
                <a:tab pos="0" algn="l"/>
              </a:tabLst>
            </a:pPr>
            <a:r>
              <a:rPr lang="es-MX" sz="3000" b="0" strike="noStrike" spc="-1" dirty="0">
                <a:solidFill>
                  <a:srgbClr val="2D2E33"/>
                </a:solidFill>
                <a:latin typeface="Arial"/>
              </a:rPr>
              <a:t>- En EEUU se están implementando estrategias coercitivas de tratamiento para personas en situación de calle (8). En cambio, otras estrategias de reducción de daños a refugios voluntarios han mostrado resultados positivos en distintas áreas (9). Se hace necesario profundizar en la dimensión laboral y la promoción de espacios seguros e inclusivos (10). El mayor exceso de mortalidad en la R. de Atacama, congruente con un mayor déficit hab. relativo, lo que no se condice con la situación en la IX región (11). Este patrón podría atribuirse al índice de ruralidad regional o a condiciones relacionadas con el frío (6).</a:t>
            </a:r>
            <a:endParaRPr lang="es-MX" sz="3000" b="0" strike="noStrike" spc="-1" dirty="0">
              <a:solidFill>
                <a:srgbClr val="000000"/>
              </a:solidFill>
              <a:latin typeface="Arial"/>
            </a:endParaRPr>
          </a:p>
          <a:p>
            <a:pPr defTabSz="3240000">
              <a:lnSpc>
                <a:spcPct val="90000"/>
              </a:lnSpc>
              <a:spcBef>
                <a:spcPts val="3543"/>
              </a:spcBef>
              <a:tabLst>
                <a:tab pos="0" algn="l"/>
              </a:tabLst>
            </a:pPr>
            <a:endParaRPr lang="es-MX" sz="3000" b="0" strike="noStrike" spc="-1" dirty="0">
              <a:solidFill>
                <a:srgbClr val="000000"/>
              </a:solidFill>
              <a:latin typeface="Arial"/>
            </a:endParaRPr>
          </a:p>
        </p:txBody>
      </p:sp>
      <p:sp>
        <p:nvSpPr>
          <p:cNvPr id="74" name="Marcador de contenido 2"/>
          <p:cNvSpPr/>
          <p:nvPr/>
        </p:nvSpPr>
        <p:spPr>
          <a:xfrm>
            <a:off x="560520" y="10154520"/>
            <a:ext cx="15385630" cy="3958920"/>
          </a:xfrm>
          <a:prstGeom prst="rect">
            <a:avLst/>
          </a:prstGeom>
          <a:solidFill>
            <a:schemeClr val="bg1">
              <a:alpha val="8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defTabSz="3240000">
              <a:lnSpc>
                <a:spcPct val="90000"/>
              </a:lnSpc>
              <a:spcBef>
                <a:spcPts val="3543"/>
              </a:spcBef>
              <a:tabLst>
                <a:tab pos="0" algn="l"/>
              </a:tabLst>
            </a:pPr>
            <a:r>
              <a:rPr lang="es-CL" sz="3000" b="0" strike="noStrike" spc="-1" dirty="0">
                <a:solidFill>
                  <a:srgbClr val="2D2E33"/>
                </a:solidFill>
                <a:latin typeface="Arial"/>
              </a:rPr>
              <a:t>Los TUS y la falta de vivienda suelen coexistir y se asocian con alta mortalidad (1-3). En Chile, la población sin vivienda se duplicó desde 2017. Aunque SENDA implementó a inicios de la década pasada un programa específico para personas en situación de calle con consumo problemático, sigue siendo incierto el riesgo y sus factores asociados.</a:t>
            </a:r>
            <a:endParaRPr lang="es-MX" sz="3000" b="0" strike="noStrike" spc="-1" dirty="0">
              <a:solidFill>
                <a:srgbClr val="000000"/>
              </a:solidFill>
              <a:latin typeface="Arial"/>
            </a:endParaRPr>
          </a:p>
          <a:p>
            <a:pPr algn="just" defTabSz="3240000">
              <a:lnSpc>
                <a:spcPct val="90000"/>
              </a:lnSpc>
              <a:spcBef>
                <a:spcPts val="3543"/>
              </a:spcBef>
              <a:tabLst>
                <a:tab pos="0" algn="l"/>
              </a:tabLst>
            </a:pPr>
            <a:r>
              <a:rPr lang="es-MX" sz="3000" b="1" strike="noStrike" spc="-1" dirty="0">
                <a:solidFill>
                  <a:srgbClr val="2D2E33"/>
                </a:solidFill>
                <a:latin typeface="Arial"/>
              </a:rPr>
              <a:t>Objetivo</a:t>
            </a:r>
            <a:r>
              <a:rPr lang="es-MX" sz="3000" b="0" strike="noStrike" spc="-1" dirty="0">
                <a:solidFill>
                  <a:srgbClr val="2D2E33"/>
                </a:solidFill>
                <a:latin typeface="Arial"/>
              </a:rPr>
              <a:t>: </a:t>
            </a:r>
            <a:r>
              <a:rPr lang="es-CL" sz="3000" b="0" strike="noStrike" spc="-1" dirty="0">
                <a:solidFill>
                  <a:srgbClr val="2D2E33"/>
                </a:solidFill>
                <a:latin typeface="Arial"/>
              </a:rPr>
              <a:t>Describir perfil sociodemográfico y de consumo de los/as participantes del programa, estimar la mortalidad por todas las causas y la supervivencia relativa posterior al ingreso a tratamiento por TUS del programa de personas en situación de calle entre 2011 y 2020, Chile.</a:t>
            </a:r>
            <a:endParaRPr lang="es-MX" sz="3000" b="0" strike="noStrike" spc="-1" dirty="0">
              <a:solidFill>
                <a:srgbClr val="000000"/>
              </a:solidFill>
              <a:latin typeface="Arial"/>
            </a:endParaRPr>
          </a:p>
          <a:p>
            <a:pPr defTabSz="3240000">
              <a:lnSpc>
                <a:spcPct val="90000"/>
              </a:lnSpc>
              <a:spcBef>
                <a:spcPts val="3543"/>
              </a:spcBef>
              <a:tabLst>
                <a:tab pos="0" algn="l"/>
              </a:tabLst>
            </a:pPr>
            <a:endParaRPr lang="es-MX" sz="3000" b="0" strike="noStrike" spc="-1" dirty="0">
              <a:solidFill>
                <a:srgbClr val="000000"/>
              </a:solidFill>
              <a:latin typeface="Arial"/>
            </a:endParaRPr>
          </a:p>
          <a:p>
            <a:pPr defTabSz="3240000">
              <a:lnSpc>
                <a:spcPct val="90000"/>
              </a:lnSpc>
              <a:spcBef>
                <a:spcPts val="3543"/>
              </a:spcBef>
              <a:tabLst>
                <a:tab pos="0" algn="l"/>
              </a:tabLst>
            </a:pPr>
            <a:endParaRPr lang="es-MX" sz="3000" b="0" strike="noStrike" spc="-1" dirty="0">
              <a:solidFill>
                <a:srgbClr val="000000"/>
              </a:solidFill>
              <a:latin typeface="Arial"/>
            </a:endParaRPr>
          </a:p>
        </p:txBody>
      </p:sp>
      <p:sp>
        <p:nvSpPr>
          <p:cNvPr id="75" name="Título 1"/>
          <p:cNvSpPr/>
          <p:nvPr/>
        </p:nvSpPr>
        <p:spPr>
          <a:xfrm>
            <a:off x="19440" y="2994480"/>
            <a:ext cx="26088480" cy="355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defTabSz="3240000">
              <a:lnSpc>
                <a:spcPct val="90000"/>
              </a:lnSpc>
            </a:pPr>
            <a:r>
              <a:rPr lang="es-CL" sz="7000" b="1" strike="noStrike" spc="-1" dirty="0">
                <a:solidFill>
                  <a:schemeClr val="lt1"/>
                </a:solidFill>
                <a:latin typeface="Arial"/>
              </a:rPr>
              <a:t>SUPERVIVENCIA RELATIVA DE PERSONAS EN PROGRAMA DE POBLACIÓN EN SITUACIÓN DE CALLE, SENDA, </a:t>
            </a:r>
            <a:br>
              <a:rPr sz="7000" dirty="0"/>
            </a:br>
            <a:r>
              <a:rPr lang="es-CL" sz="7000" b="1" strike="noStrike" spc="-1" dirty="0">
                <a:solidFill>
                  <a:schemeClr val="lt1"/>
                </a:solidFill>
                <a:latin typeface="Arial"/>
              </a:rPr>
              <a:t>2011-2020, CHILE (1060)</a:t>
            </a:r>
            <a:endParaRPr lang="es-MX" sz="7000" b="0" strike="noStrike" spc="-1" dirty="0">
              <a:solidFill>
                <a:srgbClr val="000000"/>
              </a:solidFill>
              <a:latin typeface="Arial"/>
            </a:endParaRPr>
          </a:p>
        </p:txBody>
      </p:sp>
      <p:sp>
        <p:nvSpPr>
          <p:cNvPr id="76" name="Título 1"/>
          <p:cNvSpPr/>
          <p:nvPr/>
        </p:nvSpPr>
        <p:spPr>
          <a:xfrm>
            <a:off x="725040" y="6534000"/>
            <a:ext cx="15945840" cy="137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3240000">
              <a:lnSpc>
                <a:spcPct val="90000"/>
              </a:lnSpc>
            </a:pPr>
            <a:r>
              <a:rPr lang="es-MX" sz="4800" b="1" i="1" strike="noStrike" spc="-1">
                <a:solidFill>
                  <a:schemeClr val="lt1"/>
                </a:solidFill>
                <a:latin typeface="-apple-system"/>
              </a:rPr>
              <a:t>Andrés González-Santa Cruz¹</a:t>
            </a:r>
            <a:r>
              <a:rPr lang="he-IL" sz="4800" b="1" i="1" strike="noStrike" spc="-1">
                <a:solidFill>
                  <a:schemeClr val="lt1"/>
                </a:solidFill>
                <a:latin typeface="-apple-system"/>
              </a:rPr>
              <a:t>׳</a:t>
            </a:r>
            <a:r>
              <a:rPr lang="es-MX" sz="4800" b="1" i="1" strike="noStrike" spc="-1">
                <a:solidFill>
                  <a:schemeClr val="lt1"/>
                </a:solidFill>
                <a:latin typeface="-apple-system"/>
              </a:rPr>
              <a:t>²</a:t>
            </a:r>
            <a:r>
              <a:rPr lang="es-CL" sz="4800" b="1" i="1" strike="noStrike" spc="-1">
                <a:solidFill>
                  <a:schemeClr val="lt1"/>
                </a:solidFill>
                <a:latin typeface="-apple-system"/>
              </a:rPr>
              <a:t> </a:t>
            </a:r>
            <a:r>
              <a:rPr lang="es-MX" sz="4800" b="1" i="1" strike="noStrike" spc="-1">
                <a:solidFill>
                  <a:schemeClr val="lt1"/>
                </a:solidFill>
                <a:latin typeface="-apple-system"/>
              </a:rPr>
              <a:t>Álvaro Castillo-Carniglia¹³</a:t>
            </a:r>
            <a:endParaRPr lang="es-MX" sz="4800" b="0" strike="noStrike" spc="-1">
              <a:solidFill>
                <a:srgbClr val="000000"/>
              </a:solidFill>
              <a:latin typeface="Arial"/>
            </a:endParaRPr>
          </a:p>
        </p:txBody>
      </p:sp>
      <p:sp>
        <p:nvSpPr>
          <p:cNvPr id="77" name="Rectángulo 32"/>
          <p:cNvSpPr/>
          <p:nvPr/>
        </p:nvSpPr>
        <p:spPr>
          <a:xfrm>
            <a:off x="636480" y="6608160"/>
            <a:ext cx="30238920" cy="49680"/>
          </a:xfrm>
          <a:prstGeom prst="rect">
            <a:avLst/>
          </a:prstGeom>
          <a:solidFill>
            <a:srgbClr val="378389"/>
          </a:solidFill>
          <a:ln>
            <a:noFill/>
          </a:ln>
        </p:spPr>
        <p:style>
          <a:lnRef idx="2">
            <a:schemeClr val="accent1">
              <a:shade val="15000"/>
            </a:schemeClr>
          </a:lnRef>
          <a:fillRef idx="1">
            <a:schemeClr val="accent1"/>
          </a:fillRef>
          <a:effectRef idx="0">
            <a:schemeClr val="accent1"/>
          </a:effectRef>
          <a:fontRef idx="minor"/>
        </p:style>
        <p:txBody>
          <a:bodyPr lIns="90000" tIns="5760" rIns="90000" bIns="5760" anchor="ctr">
            <a:noAutofit/>
          </a:bodyPr>
          <a:lstStyle/>
          <a:p>
            <a:pPr algn="ctr" defTabSz="457200">
              <a:lnSpc>
                <a:spcPct val="100000"/>
              </a:lnSpc>
            </a:pPr>
            <a:endParaRPr lang="es-CL" sz="1800" b="0" strike="noStrike" spc="-1">
              <a:solidFill>
                <a:schemeClr val="lt1"/>
              </a:solidFill>
              <a:latin typeface="Calibri"/>
            </a:endParaRPr>
          </a:p>
        </p:txBody>
      </p:sp>
      <p:sp>
        <p:nvSpPr>
          <p:cNvPr id="78" name="Título 1"/>
          <p:cNvSpPr/>
          <p:nvPr/>
        </p:nvSpPr>
        <p:spPr>
          <a:xfrm>
            <a:off x="725040" y="7459560"/>
            <a:ext cx="14023800" cy="141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3240000">
              <a:lnSpc>
                <a:spcPct val="90000"/>
              </a:lnSpc>
            </a:pPr>
            <a:r>
              <a:rPr lang="es-CL" sz="2800" b="0" strike="noStrike" spc="-1" dirty="0">
                <a:solidFill>
                  <a:schemeClr val="lt1"/>
                </a:solidFill>
                <a:latin typeface="-apple-system"/>
              </a:rPr>
              <a:t>(1) Escuela de Salud Pública, Facultad de Medicina, Universidad de Chile. </a:t>
            </a:r>
            <a:endParaRPr lang="es-MX" sz="2800" b="0" strike="noStrike" spc="-1" dirty="0">
              <a:solidFill>
                <a:srgbClr val="000000"/>
              </a:solidFill>
              <a:latin typeface="Arial"/>
            </a:endParaRPr>
          </a:p>
          <a:p>
            <a:pPr defTabSz="3240000">
              <a:lnSpc>
                <a:spcPct val="90000"/>
              </a:lnSpc>
            </a:pPr>
            <a:r>
              <a:rPr lang="es-CL" sz="2800" b="0" strike="noStrike" spc="-1" dirty="0">
                <a:solidFill>
                  <a:schemeClr val="lt1"/>
                </a:solidFill>
                <a:latin typeface="-apple-system"/>
              </a:rPr>
              <a:t>(2) Departamento Nacional de Salud Pública, Facultad de Medicina, Universidad San Sebastián.</a:t>
            </a:r>
            <a:endParaRPr lang="es-MX" sz="2800" b="0" strike="noStrike" spc="-1" dirty="0">
              <a:solidFill>
                <a:srgbClr val="000000"/>
              </a:solidFill>
              <a:latin typeface="Arial"/>
            </a:endParaRPr>
          </a:p>
          <a:p>
            <a:pPr defTabSz="3240000">
              <a:lnSpc>
                <a:spcPct val="90000"/>
              </a:lnSpc>
            </a:pPr>
            <a:r>
              <a:rPr lang="es-CL" sz="2800" b="0" strike="noStrike" spc="-1">
                <a:solidFill>
                  <a:schemeClr val="lt1"/>
                </a:solidFill>
                <a:latin typeface="-apple-system"/>
              </a:rPr>
              <a:t>(3) Núcleo Milenio para la Evaluación y Análisis de Políticas de Drogas (nDP)</a:t>
            </a:r>
            <a:endParaRPr lang="es-MX" sz="2800" b="0" strike="noStrike" spc="-1">
              <a:solidFill>
                <a:srgbClr val="000000"/>
              </a:solidFill>
              <a:latin typeface="Arial"/>
            </a:endParaRPr>
          </a:p>
        </p:txBody>
      </p:sp>
      <p:sp>
        <p:nvSpPr>
          <p:cNvPr id="79" name="Título 1"/>
          <p:cNvSpPr/>
          <p:nvPr/>
        </p:nvSpPr>
        <p:spPr>
          <a:xfrm>
            <a:off x="16380000" y="31575600"/>
            <a:ext cx="15457680" cy="1014840"/>
          </a:xfrm>
          <a:prstGeom prst="rect">
            <a:avLst/>
          </a:prstGeom>
          <a:solidFill>
            <a:srgbClr val="378389"/>
          </a:solid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defTabSz="3240000">
              <a:lnSpc>
                <a:spcPct val="90000"/>
              </a:lnSpc>
            </a:pPr>
            <a:r>
              <a:rPr lang="es-CL" sz="7000" b="1" strike="noStrike" spc="-1">
                <a:solidFill>
                  <a:schemeClr val="lt1"/>
                </a:solidFill>
                <a:latin typeface="Arial"/>
              </a:rPr>
              <a:t>Conclusión</a:t>
            </a:r>
            <a:endParaRPr lang="es-MX" sz="7000" b="0" strike="noStrike" spc="-1">
              <a:solidFill>
                <a:srgbClr val="FFFFFF"/>
              </a:solidFill>
              <a:latin typeface="Arial"/>
            </a:endParaRPr>
          </a:p>
        </p:txBody>
      </p:sp>
      <p:sp>
        <p:nvSpPr>
          <p:cNvPr id="80" name="Título 1"/>
          <p:cNvSpPr/>
          <p:nvPr/>
        </p:nvSpPr>
        <p:spPr>
          <a:xfrm>
            <a:off x="556560" y="14115960"/>
            <a:ext cx="15391124" cy="1050120"/>
          </a:xfrm>
          <a:prstGeom prst="rect">
            <a:avLst/>
          </a:prstGeom>
          <a:solidFill>
            <a:srgbClr val="378389"/>
          </a:solid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defTabSz="3240000">
              <a:lnSpc>
                <a:spcPct val="90000"/>
              </a:lnSpc>
            </a:pPr>
            <a:r>
              <a:rPr lang="es-CL" sz="7000" b="1" strike="noStrike" spc="-1">
                <a:solidFill>
                  <a:schemeClr val="lt1"/>
                </a:solidFill>
                <a:latin typeface="Arial"/>
              </a:rPr>
              <a:t>Materiales y Métodos</a:t>
            </a:r>
            <a:endParaRPr lang="es-MX" sz="7000" b="0" strike="noStrike" spc="-1">
              <a:solidFill>
                <a:srgbClr val="FFFFFF"/>
              </a:solidFill>
              <a:latin typeface="Arial"/>
            </a:endParaRPr>
          </a:p>
        </p:txBody>
      </p:sp>
      <p:sp>
        <p:nvSpPr>
          <p:cNvPr id="81" name="Título 1"/>
          <p:cNvSpPr/>
          <p:nvPr/>
        </p:nvSpPr>
        <p:spPr>
          <a:xfrm>
            <a:off x="556559" y="9064440"/>
            <a:ext cx="15389659" cy="1050120"/>
          </a:xfrm>
          <a:prstGeom prst="rect">
            <a:avLst/>
          </a:prstGeom>
          <a:solidFill>
            <a:srgbClr val="378389"/>
          </a:solid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defTabSz="3240000">
              <a:lnSpc>
                <a:spcPct val="90000"/>
              </a:lnSpc>
            </a:pPr>
            <a:r>
              <a:rPr lang="es-CL" sz="7000" b="1" strike="noStrike" spc="-1">
                <a:solidFill>
                  <a:schemeClr val="lt1"/>
                </a:solidFill>
                <a:latin typeface="Arial"/>
              </a:rPr>
              <a:t>Introducción</a:t>
            </a:r>
            <a:endParaRPr lang="es-MX" sz="7000" b="0" strike="noStrike" spc="-1">
              <a:solidFill>
                <a:srgbClr val="FFFFFF"/>
              </a:solidFill>
              <a:latin typeface="Arial"/>
            </a:endParaRPr>
          </a:p>
        </p:txBody>
      </p:sp>
      <p:sp>
        <p:nvSpPr>
          <p:cNvPr id="82" name="TextBox 6"/>
          <p:cNvSpPr/>
          <p:nvPr/>
        </p:nvSpPr>
        <p:spPr>
          <a:xfrm>
            <a:off x="17426160" y="6799680"/>
            <a:ext cx="14012280" cy="106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s-CL" sz="3200" b="1" strike="noStrike" spc="-1" dirty="0">
                <a:solidFill>
                  <a:schemeClr val="lt1"/>
                </a:solidFill>
                <a:latin typeface="Arial"/>
              </a:rPr>
              <a:t>Figura 1</a:t>
            </a:r>
            <a:r>
              <a:rPr lang="es-CL" sz="3200" b="0" strike="noStrike" spc="-1" dirty="0">
                <a:solidFill>
                  <a:schemeClr val="lt1"/>
                </a:solidFill>
                <a:latin typeface="Arial"/>
              </a:rPr>
              <a:t>. Composición por edad y sexo: usuarios en programa Adultos en situación de calle vs. Población, Chile</a:t>
            </a:r>
            <a:endParaRPr lang="es-MX" sz="3200" b="0" strike="noStrike" spc="-1" dirty="0">
              <a:solidFill>
                <a:srgbClr val="000000"/>
              </a:solidFill>
              <a:latin typeface="Arial"/>
            </a:endParaRPr>
          </a:p>
        </p:txBody>
      </p:sp>
      <p:sp>
        <p:nvSpPr>
          <p:cNvPr id="83" name="TextBox 27"/>
          <p:cNvSpPr/>
          <p:nvPr/>
        </p:nvSpPr>
        <p:spPr>
          <a:xfrm>
            <a:off x="522359" y="26703720"/>
            <a:ext cx="15504297"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s-CL" sz="3200" b="1" strike="noStrike" spc="-1">
                <a:solidFill>
                  <a:schemeClr val="dk1"/>
                </a:solidFill>
                <a:latin typeface="Arial"/>
              </a:rPr>
              <a:t>Figura 2</a:t>
            </a:r>
            <a:r>
              <a:rPr lang="es-CL" sz="3200" b="0" strike="noStrike" spc="-1">
                <a:solidFill>
                  <a:schemeClr val="dk1"/>
                </a:solidFill>
                <a:latin typeface="Arial"/>
              </a:rPr>
              <a:t>. Razones de Mortalidad Estandarizadas, programa Adultos en situación de calle, 2011-2020, Chile</a:t>
            </a:r>
            <a:endParaRPr lang="es-MX" sz="3200" b="0" strike="noStrike" spc="-1">
              <a:solidFill>
                <a:srgbClr val="000000"/>
              </a:solidFill>
              <a:latin typeface="Arial"/>
            </a:endParaRPr>
          </a:p>
        </p:txBody>
      </p:sp>
      <p:pic>
        <p:nvPicPr>
          <p:cNvPr id="84" name="Picture 29" descr="A graph with different colored squares&#10;&#10;AI-generated content may be incorrect."/>
          <p:cNvPicPr>
            <a:picLocks noChangeAspect="1"/>
          </p:cNvPicPr>
          <p:nvPr/>
        </p:nvPicPr>
        <p:blipFill>
          <a:blip r:embed="rId9"/>
          <a:stretch/>
        </p:blipFill>
        <p:spPr>
          <a:xfrm>
            <a:off x="17997680" y="7843120"/>
            <a:ext cx="11484000" cy="5670338"/>
          </a:xfrm>
          <a:prstGeom prst="rect">
            <a:avLst/>
          </a:prstGeom>
          <a:solidFill>
            <a:srgbClr val="FFFFFF"/>
          </a:solidFill>
          <a:ln w="0">
            <a:noFill/>
          </a:ln>
        </p:spPr>
      </p:pic>
      <p:sp>
        <p:nvSpPr>
          <p:cNvPr id="85" name="TextBox 36"/>
          <p:cNvSpPr/>
          <p:nvPr/>
        </p:nvSpPr>
        <p:spPr>
          <a:xfrm>
            <a:off x="17381160" y="13632120"/>
            <a:ext cx="14012280" cy="57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s-CL" sz="3200" b="1" strike="noStrike" spc="-1">
                <a:solidFill>
                  <a:schemeClr val="lt1"/>
                </a:solidFill>
                <a:latin typeface="Arial"/>
              </a:rPr>
              <a:t>Figura 3</a:t>
            </a:r>
            <a:r>
              <a:rPr lang="es-CL" sz="3200" b="0" strike="noStrike" spc="-1">
                <a:solidFill>
                  <a:schemeClr val="lt1"/>
                </a:solidFill>
                <a:latin typeface="Arial"/>
              </a:rPr>
              <a:t>. Tratados/participantes, fallecimientos y RME por región, Chile</a:t>
            </a:r>
            <a:endParaRPr lang="es-MX" sz="3200" b="0" strike="noStrike" spc="-1">
              <a:solidFill>
                <a:srgbClr val="000000"/>
              </a:solidFill>
              <a:latin typeface="Arial"/>
            </a:endParaRPr>
          </a:p>
        </p:txBody>
      </p:sp>
      <p:sp>
        <p:nvSpPr>
          <p:cNvPr id="86" name="TextBox 42"/>
          <p:cNvSpPr/>
          <p:nvPr/>
        </p:nvSpPr>
        <p:spPr>
          <a:xfrm>
            <a:off x="17049600" y="25579080"/>
            <a:ext cx="4451040" cy="252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defTabSz="457200">
              <a:lnSpc>
                <a:spcPct val="100000"/>
              </a:lnSpc>
            </a:pPr>
            <a:r>
              <a:rPr lang="es-CL" sz="3200" b="1" strike="noStrike" spc="-1" dirty="0">
                <a:solidFill>
                  <a:srgbClr val="000000"/>
                </a:solidFill>
                <a:latin typeface="Arial"/>
              </a:rPr>
              <a:t>Figura 4</a:t>
            </a:r>
            <a:r>
              <a:rPr lang="es-CL" sz="3200" b="0" strike="noStrike" spc="-1" dirty="0">
                <a:solidFill>
                  <a:srgbClr val="000000"/>
                </a:solidFill>
                <a:latin typeface="Arial"/>
              </a:rPr>
              <a:t>. Supervivencia relativa, usuarios en programa Adultos en situación de calle, Chile</a:t>
            </a:r>
            <a:endParaRPr lang="es-MX" sz="3200" b="0" strike="noStrike" spc="-1" dirty="0">
              <a:solidFill>
                <a:srgbClr val="000000"/>
              </a:solidFill>
              <a:latin typeface="Arial"/>
            </a:endParaRPr>
          </a:p>
        </p:txBody>
      </p:sp>
      <p:pic>
        <p:nvPicPr>
          <p:cNvPr id="87" name="Picture 23" descr="A screenshot of a computer&#10;&#10;AI-generated content may be incorrect."/>
          <p:cNvPicPr>
            <a:picLocks noChangeAspect="1"/>
          </p:cNvPicPr>
          <p:nvPr/>
        </p:nvPicPr>
        <p:blipFill>
          <a:blip r:embed="rId10"/>
          <a:srcRect t="3584" b="1534"/>
          <a:stretch/>
        </p:blipFill>
        <p:spPr>
          <a:xfrm>
            <a:off x="581040" y="27776160"/>
            <a:ext cx="15300000" cy="10018219"/>
          </a:xfrm>
          <a:prstGeom prst="rect">
            <a:avLst/>
          </a:prstGeom>
          <a:solidFill>
            <a:srgbClr val="FFFFFF"/>
          </a:solidFill>
          <a:ln w="0">
            <a:solidFill>
              <a:srgbClr val="3465A4"/>
            </a:solidFill>
          </a:ln>
        </p:spPr>
      </p:pic>
      <p:sp>
        <p:nvSpPr>
          <p:cNvPr id="88" name="TextBox 28"/>
          <p:cNvSpPr/>
          <p:nvPr/>
        </p:nvSpPr>
        <p:spPr>
          <a:xfrm>
            <a:off x="17049600" y="23656320"/>
            <a:ext cx="14503320"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s-CL" sz="3200" b="0" i="1" strike="noStrike" spc="-1" dirty="0">
                <a:solidFill>
                  <a:schemeClr val="lt1"/>
                </a:solidFill>
                <a:latin typeface="Arial"/>
              </a:rPr>
              <a:t>* R. Aysén y Ñuble, sin participantes en el programa disponibles en el período.</a:t>
            </a:r>
            <a:endParaRPr lang="es-MX" sz="3200" b="0" strike="noStrike" spc="-1" dirty="0">
              <a:solidFill>
                <a:srgbClr val="000000"/>
              </a:solidFill>
              <a:latin typeface="Arial"/>
            </a:endParaRPr>
          </a:p>
        </p:txBody>
      </p:sp>
      <p:pic>
        <p:nvPicPr>
          <p:cNvPr id="89" name="Picture 104"/>
          <p:cNvPicPr/>
          <p:nvPr/>
        </p:nvPicPr>
        <p:blipFill>
          <a:blip r:embed="rId11"/>
          <a:stretch/>
        </p:blipFill>
        <p:spPr>
          <a:xfrm>
            <a:off x="17150760" y="14259240"/>
            <a:ext cx="14307480" cy="9320040"/>
          </a:xfrm>
          <a:prstGeom prst="rect">
            <a:avLst/>
          </a:prstGeom>
          <a:solidFill>
            <a:srgbClr val="FFFFFF"/>
          </a:solidFill>
          <a:ln w="0">
            <a:noFill/>
          </a:ln>
        </p:spPr>
      </p:pic>
      <p:pic>
        <p:nvPicPr>
          <p:cNvPr id="90" name="Picture 2"/>
          <p:cNvPicPr/>
          <p:nvPr/>
        </p:nvPicPr>
        <p:blipFill>
          <a:blip r:embed="rId12"/>
          <a:stretch/>
        </p:blipFill>
        <p:spPr>
          <a:xfrm>
            <a:off x="21737160" y="24342120"/>
            <a:ext cx="9815760" cy="7011000"/>
          </a:xfrm>
          <a:prstGeom prst="rect">
            <a:avLst/>
          </a:prstGeom>
          <a:ln w="0">
            <a:noFill/>
          </a:ln>
        </p:spPr>
      </p:pic>
      <p:pic>
        <p:nvPicPr>
          <p:cNvPr id="3" name="Picture 2" descr="A qr code on a white background&#10;&#10;AI-generated content may be incorrect.">
            <a:extLst>
              <a:ext uri="{FF2B5EF4-FFF2-40B4-BE49-F238E27FC236}">
                <a16:creationId xmlns:a16="http://schemas.microsoft.com/office/drawing/2014/main" id="{76C1A715-4555-D2A7-77A8-B9954FB69C38}"/>
              </a:ext>
            </a:extLst>
          </p:cNvPr>
          <p:cNvPicPr>
            <a:picLocks noChangeAspect="1"/>
          </p:cNvPicPr>
          <p:nvPr/>
        </p:nvPicPr>
        <p:blipFill>
          <a:blip r:embed="rId13" cstate="print">
            <a:extLst>
              <a:ext uri="{28A0092B-C50C-407E-A947-70E740481C1C}">
                <a14:useLocalDpi xmlns:a14="http://schemas.microsoft.com/office/drawing/2010/main" val="0"/>
              </a:ext>
            </a:extLst>
          </a:blip>
          <a:srcRect b="5303"/>
          <a:stretch>
            <a:fillRect/>
          </a:stretch>
        </p:blipFill>
        <p:spPr>
          <a:xfrm>
            <a:off x="25918198" y="2839855"/>
            <a:ext cx="3036241" cy="3713345"/>
          </a:xfrm>
          <a:prstGeom prst="rect">
            <a:avLst/>
          </a:prstGeom>
          <a:solidFill>
            <a:schemeClr val="bg1"/>
          </a:solidFill>
        </p:spPr>
      </p:pic>
    </p:spTree>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729</TotalTime>
  <Words>975</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1</vt:i4>
      </vt:variant>
    </vt:vector>
  </HeadingPairs>
  <TitlesOfParts>
    <vt:vector size="20" baseType="lpstr">
      <vt:lpstr>-apple-system</vt:lpstr>
      <vt:lpstr>Arial</vt:lpstr>
      <vt:lpstr>Calibri</vt:lpstr>
      <vt:lpstr>Calibri Light</vt:lpstr>
      <vt:lpstr>OpenSymbol</vt:lpstr>
      <vt:lpstr>Symbol</vt:lpstr>
      <vt:lpstr>Times New Roman</vt:lpstr>
      <vt:lpstr>Wingdings</vt:lpstr>
      <vt:lpstr>Tema de Office</vt:lpstr>
      <vt:lpstr>Tema de Office</vt:lpstr>
      <vt:lpstr>Tema de Office</vt:lpstr>
      <vt:lpstr>Tema de Office</vt:lpstr>
      <vt:lpstr>Tema de Office</vt:lpstr>
      <vt:lpstr>Tema de Office</vt:lpstr>
      <vt:lpstr>Tema de Office</vt:lpstr>
      <vt:lpstr>Tema de Office</vt:lpstr>
      <vt:lpstr>Tema de Office</vt:lpstr>
      <vt:lpstr>Tema de Office</vt:lpstr>
      <vt:lpstr>Tema de Office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subject/>
  <dc:creator>Matías Alejandro Salamanca Muñoz</dc:creator>
  <dc:description/>
  <cp:lastModifiedBy>Andrés González Santa Cruz</cp:lastModifiedBy>
  <cp:revision>41</cp:revision>
  <dcterms:created xsi:type="dcterms:W3CDTF">2023-09-24T13:07:43Z</dcterms:created>
  <dcterms:modified xsi:type="dcterms:W3CDTF">2025-10-13T02:23:00Z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vt:i4>
  </property>
</Properties>
</file>